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Helvetica Neue" panose="020B0604020202020204" charset="0"/>
      <p:regular r:id="rId22"/>
      <p:bold r:id="rId23"/>
      <p:italic r:id="rId24"/>
      <p:boldItalic r:id="rId25"/>
    </p:embeddedFont>
    <p:embeddedFont>
      <p:font typeface="Roboto Slab"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78">
          <p15:clr>
            <a:srgbClr val="A4A3A4"/>
          </p15:clr>
        </p15:guide>
        <p15:guide id="2" orient="horz" pos="992">
          <p15:clr>
            <a:srgbClr val="A4A3A4"/>
          </p15:clr>
        </p15:guide>
        <p15:guide id="3" pos="5274">
          <p15:clr>
            <a:srgbClr val="A4A3A4"/>
          </p15:clr>
        </p15:guide>
        <p15:guide id="4" pos="407">
          <p15:clr>
            <a:srgbClr val="A4A3A4"/>
          </p15:clr>
        </p15:guide>
        <p15:guide id="5" pos="30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6" autoAdjust="0"/>
    <p:restoredTop sz="86433" autoAdjust="0"/>
  </p:normalViewPr>
  <p:slideViewPr>
    <p:cSldViewPr snapToGrid="0">
      <p:cViewPr varScale="1">
        <p:scale>
          <a:sx n="131" d="100"/>
          <a:sy n="131" d="100"/>
        </p:scale>
        <p:origin x="720" y="108"/>
      </p:cViewPr>
      <p:guideLst>
        <p:guide orient="horz" pos="478"/>
        <p:guide orient="horz" pos="992"/>
        <p:guide pos="5274"/>
        <p:guide pos="407"/>
        <p:guide pos="3067"/>
      </p:guideLst>
    </p:cSldViewPr>
  </p:slideViewPr>
  <p:outlineViewPr>
    <p:cViewPr>
      <p:scale>
        <a:sx n="33" d="100"/>
        <a:sy n="33" d="100"/>
      </p:scale>
      <p:origin x="0" y="-101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 name="Google Shape;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 name="Google Shape;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Google Shape;11;p2" descr="Miami University Logo"/>
          <p:cNvPicPr preferRelativeResize="0"/>
          <p:nvPr/>
        </p:nvPicPr>
        <p:blipFill rotWithShape="1">
          <a:blip r:embed="rId2">
            <a:alphaModFix/>
          </a:blip>
          <a:srcRect/>
          <a:stretch/>
        </p:blipFill>
        <p:spPr>
          <a:xfrm>
            <a:off x="3230685" y="3523122"/>
            <a:ext cx="2682630" cy="1002899"/>
          </a:xfrm>
          <a:prstGeom prst="rect">
            <a:avLst/>
          </a:prstGeom>
          <a:noFill/>
          <a:ln>
            <a:noFill/>
          </a:ln>
        </p:spPr>
      </p:pic>
      <p:pic>
        <p:nvPicPr>
          <p:cNvPr id="12" name="Google Shape;12;p2" descr="Decorative Graphic"/>
          <p:cNvPicPr preferRelativeResize="0"/>
          <p:nvPr/>
        </p:nvPicPr>
        <p:blipFill rotWithShape="1">
          <a:blip r:embed="rId3">
            <a:alphaModFix/>
          </a:blip>
          <a:srcRect/>
          <a:stretch/>
        </p:blipFill>
        <p:spPr>
          <a:xfrm>
            <a:off x="335280" y="255434"/>
            <a:ext cx="8458200" cy="124589"/>
          </a:xfrm>
          <a:prstGeom prst="rect">
            <a:avLst/>
          </a:prstGeom>
          <a:noFill/>
          <a:ln>
            <a:noFill/>
          </a:ln>
        </p:spPr>
      </p:pic>
      <p:pic>
        <p:nvPicPr>
          <p:cNvPr id="13" name="Google Shape;13;p2" descr="Decorative Graphic"/>
          <p:cNvPicPr preferRelativeResize="0"/>
          <p:nvPr/>
        </p:nvPicPr>
        <p:blipFill rotWithShape="1">
          <a:blip r:embed="rId3">
            <a:alphaModFix/>
          </a:blip>
          <a:srcRect/>
          <a:stretch/>
        </p:blipFill>
        <p:spPr>
          <a:xfrm rot="10800000" flipH="1">
            <a:off x="354622" y="4797598"/>
            <a:ext cx="8458200" cy="124589"/>
          </a:xfrm>
          <a:prstGeom prst="rect">
            <a:avLst/>
          </a:prstGeom>
          <a:noFill/>
          <a:ln>
            <a:noFill/>
          </a:ln>
        </p:spPr>
      </p:pic>
      <p:sp>
        <p:nvSpPr>
          <p:cNvPr id="14" name="Google Shape;14;p2"/>
          <p:cNvSpPr txBox="1">
            <a:spLocks noGrp="1"/>
          </p:cNvSpPr>
          <p:nvPr>
            <p:ph type="body" idx="1"/>
          </p:nvPr>
        </p:nvSpPr>
        <p:spPr>
          <a:xfrm>
            <a:off x="335280" y="1073638"/>
            <a:ext cx="8378873" cy="8604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880"/>
              </a:spcBef>
              <a:spcAft>
                <a:spcPts val="0"/>
              </a:spcAft>
              <a:buClr>
                <a:schemeClr val="dk2"/>
              </a:buClr>
              <a:buSzPts val="4400"/>
              <a:buFont typeface="Arial"/>
              <a:buNone/>
              <a:defRPr sz="4400" b="1" i="0" u="none" strike="noStrike" cap="none">
                <a:solidFill>
                  <a:schemeClr val="dk2"/>
                </a:solidFill>
                <a:latin typeface="Helvetica Neue"/>
                <a:ea typeface="Helvetica Neue"/>
                <a:cs typeface="Helvetica Neue"/>
                <a:sym typeface="Helvetica Neue"/>
              </a:defRPr>
            </a:lvl1pPr>
            <a:lvl2pPr marL="914400" marR="0" lvl="1" indent="-228600" algn="l" rtl="0">
              <a:lnSpc>
                <a:spcPct val="100000"/>
              </a:lnSpc>
              <a:spcBef>
                <a:spcPts val="800"/>
              </a:spcBef>
              <a:spcAft>
                <a:spcPts val="0"/>
              </a:spcAft>
              <a:buClr>
                <a:schemeClr val="dk2"/>
              </a:buClr>
              <a:buSzPts val="4000"/>
              <a:buFont typeface="Arial"/>
              <a:buNone/>
              <a:defRPr sz="4000" b="1" i="0" u="none" strike="noStrike" cap="none">
                <a:solidFill>
                  <a:schemeClr val="dk2"/>
                </a:solidFill>
                <a:latin typeface="Helvetica Neue"/>
                <a:ea typeface="Helvetica Neue"/>
                <a:cs typeface="Helvetica Neue"/>
                <a:sym typeface="Helvetica Neue"/>
              </a:defRPr>
            </a:lvl2pPr>
            <a:lvl3pPr marL="1371600" marR="0" lvl="2" indent="-228600" algn="l" rtl="0">
              <a:lnSpc>
                <a:spcPct val="100000"/>
              </a:lnSpc>
              <a:spcBef>
                <a:spcPts val="800"/>
              </a:spcBef>
              <a:spcAft>
                <a:spcPts val="0"/>
              </a:spcAft>
              <a:buClr>
                <a:schemeClr val="dk2"/>
              </a:buClr>
              <a:buSzPts val="4000"/>
              <a:buFont typeface="Arial"/>
              <a:buNone/>
              <a:defRPr sz="4000" b="1" i="0" u="none" strike="noStrike" cap="none">
                <a:solidFill>
                  <a:schemeClr val="dk2"/>
                </a:solidFill>
                <a:latin typeface="Helvetica Neue"/>
                <a:ea typeface="Helvetica Neue"/>
                <a:cs typeface="Helvetica Neue"/>
                <a:sym typeface="Helvetica Neue"/>
              </a:defRPr>
            </a:lvl3pPr>
            <a:lvl4pPr marL="1828800" marR="0" lvl="3" indent="-228600" algn="l" rtl="0">
              <a:lnSpc>
                <a:spcPct val="100000"/>
              </a:lnSpc>
              <a:spcBef>
                <a:spcPts val="800"/>
              </a:spcBef>
              <a:spcAft>
                <a:spcPts val="0"/>
              </a:spcAft>
              <a:buClr>
                <a:schemeClr val="dk2"/>
              </a:buClr>
              <a:buSzPts val="4000"/>
              <a:buFont typeface="Arial"/>
              <a:buNone/>
              <a:defRPr sz="4000" b="1" i="0" u="none" strike="noStrike" cap="none">
                <a:solidFill>
                  <a:schemeClr val="dk2"/>
                </a:solidFill>
                <a:latin typeface="Helvetica Neue"/>
                <a:ea typeface="Helvetica Neue"/>
                <a:cs typeface="Helvetica Neue"/>
                <a:sym typeface="Helvetica Neue"/>
              </a:defRPr>
            </a:lvl4pPr>
            <a:lvl5pPr marL="2286000" marR="0" lvl="4" indent="-228600" algn="l" rtl="0">
              <a:lnSpc>
                <a:spcPct val="100000"/>
              </a:lnSpc>
              <a:spcBef>
                <a:spcPts val="800"/>
              </a:spcBef>
              <a:spcAft>
                <a:spcPts val="0"/>
              </a:spcAft>
              <a:buClr>
                <a:schemeClr val="dk2"/>
              </a:buClr>
              <a:buSzPts val="4000"/>
              <a:buFont typeface="Arial"/>
              <a:buNone/>
              <a:defRPr sz="4000" b="1" i="0" u="none" strike="noStrike" cap="none">
                <a:solidFill>
                  <a:schemeClr val="dk2"/>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body" idx="2"/>
          </p:nvPr>
        </p:nvSpPr>
        <p:spPr>
          <a:xfrm>
            <a:off x="1391748" y="1934063"/>
            <a:ext cx="6389810" cy="49847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L="914400" marR="0" lvl="1" indent="-22860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2pPr>
            <a:lvl3pPr marL="1371600" marR="0" lvl="2" indent="-22860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L="1828800" marR="0" lvl="3" indent="-22860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4pPr>
            <a:lvl5pPr marL="2286000" marR="0" lvl="4" indent="-22860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pic>
        <p:nvPicPr>
          <p:cNvPr id="17" name="Google Shape;17;p3" descr="Miami University Logo"/>
          <p:cNvPicPr preferRelativeResize="0"/>
          <p:nvPr/>
        </p:nvPicPr>
        <p:blipFill rotWithShape="1">
          <a:blip r:embed="rId2">
            <a:alphaModFix/>
          </a:blip>
          <a:srcRect/>
          <a:stretch/>
        </p:blipFill>
        <p:spPr>
          <a:xfrm>
            <a:off x="7297619" y="4704258"/>
            <a:ext cx="1572846" cy="325607"/>
          </a:xfrm>
          <a:prstGeom prst="rect">
            <a:avLst/>
          </a:prstGeom>
          <a:noFill/>
          <a:ln>
            <a:noFill/>
          </a:ln>
        </p:spPr>
      </p:pic>
      <p:cxnSp>
        <p:nvCxnSpPr>
          <p:cNvPr id="18" name="Google Shape;18;p3" descr="Decorative graphic"/>
          <p:cNvCxnSpPr/>
          <p:nvPr/>
        </p:nvCxnSpPr>
        <p:spPr>
          <a:xfrm rot="10800000">
            <a:off x="410308" y="5000558"/>
            <a:ext cx="6760307" cy="0"/>
          </a:xfrm>
          <a:prstGeom prst="straightConnector1">
            <a:avLst/>
          </a:prstGeom>
          <a:noFill/>
          <a:ln w="12700" cap="flat" cmpd="sng">
            <a:solidFill>
              <a:srgbClr val="C80A2A"/>
            </a:solidFill>
            <a:prstDash val="solid"/>
            <a:round/>
            <a:headEnd type="none" w="sm" len="sm"/>
            <a:tailEnd type="none" w="sm" len="sm"/>
          </a:ln>
        </p:spPr>
      </p:cxnSp>
      <p:sp>
        <p:nvSpPr>
          <p:cNvPr id="19" name="Google Shape;19;p3"/>
          <p:cNvSpPr txBox="1">
            <a:spLocks noGrp="1"/>
          </p:cNvSpPr>
          <p:nvPr>
            <p:ph type="body" idx="1"/>
          </p:nvPr>
        </p:nvSpPr>
        <p:spPr>
          <a:xfrm>
            <a:off x="517524" y="215657"/>
            <a:ext cx="7434629" cy="6733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40"/>
              </a:spcBef>
              <a:spcAft>
                <a:spcPts val="0"/>
              </a:spcAft>
              <a:buClr>
                <a:schemeClr val="dk2"/>
              </a:buClr>
              <a:buSzPts val="3200"/>
              <a:buFont typeface="Arial"/>
              <a:buNone/>
              <a:defRPr sz="3200" b="1" i="0" u="none" strike="noStrike" cap="none">
                <a:solidFill>
                  <a:schemeClr val="dk2"/>
                </a:solidFill>
                <a:latin typeface="Helvetica Neue"/>
                <a:ea typeface="Helvetica Neue"/>
                <a:cs typeface="Helvetica Neue"/>
                <a:sym typeface="Helvetica Neue"/>
              </a:defRPr>
            </a:lvl1pPr>
            <a:lvl2pPr marL="914400" marR="0" lvl="1" indent="-228600" algn="l" rtl="0">
              <a:lnSpc>
                <a:spcPct val="100000"/>
              </a:lnSpc>
              <a:spcBef>
                <a:spcPts val="640"/>
              </a:spcBef>
              <a:spcAft>
                <a:spcPts val="0"/>
              </a:spcAft>
              <a:buClr>
                <a:schemeClr val="dk2"/>
              </a:buClr>
              <a:buSzPts val="3200"/>
              <a:buFont typeface="Arial"/>
              <a:buNone/>
              <a:defRPr sz="3200" b="1" i="0" u="none" strike="noStrike" cap="none">
                <a:solidFill>
                  <a:schemeClr val="dk2"/>
                </a:solidFill>
                <a:latin typeface="Calibri"/>
                <a:ea typeface="Calibri"/>
                <a:cs typeface="Calibri"/>
                <a:sym typeface="Calibri"/>
              </a:defRPr>
            </a:lvl2pPr>
            <a:lvl3pPr marL="1371600" marR="0" lvl="2" indent="-228600" algn="l" rtl="0">
              <a:lnSpc>
                <a:spcPct val="100000"/>
              </a:lnSpc>
              <a:spcBef>
                <a:spcPts val="640"/>
              </a:spcBef>
              <a:spcAft>
                <a:spcPts val="0"/>
              </a:spcAft>
              <a:buClr>
                <a:schemeClr val="dk2"/>
              </a:buClr>
              <a:buSzPts val="3200"/>
              <a:buFont typeface="Arial"/>
              <a:buNone/>
              <a:defRPr sz="3200" b="1" i="0" u="none" strike="noStrike" cap="none">
                <a:solidFill>
                  <a:schemeClr val="dk2"/>
                </a:solidFill>
                <a:latin typeface="Calibri"/>
                <a:ea typeface="Calibri"/>
                <a:cs typeface="Calibri"/>
                <a:sym typeface="Calibri"/>
              </a:defRPr>
            </a:lvl3pPr>
            <a:lvl4pPr marL="1828800" marR="0" lvl="3" indent="-228600" algn="l" rtl="0">
              <a:lnSpc>
                <a:spcPct val="100000"/>
              </a:lnSpc>
              <a:spcBef>
                <a:spcPts val="640"/>
              </a:spcBef>
              <a:spcAft>
                <a:spcPts val="0"/>
              </a:spcAft>
              <a:buClr>
                <a:schemeClr val="dk2"/>
              </a:buClr>
              <a:buSzPts val="3200"/>
              <a:buFont typeface="Arial"/>
              <a:buNone/>
              <a:defRPr sz="3200" b="1" i="0" u="none" strike="noStrike" cap="none">
                <a:solidFill>
                  <a:schemeClr val="dk2"/>
                </a:solidFill>
                <a:latin typeface="Calibri"/>
                <a:ea typeface="Calibri"/>
                <a:cs typeface="Calibri"/>
                <a:sym typeface="Calibri"/>
              </a:defRPr>
            </a:lvl4pPr>
            <a:lvl5pPr marL="2286000" marR="0" lvl="4" indent="-228600" algn="l" rtl="0">
              <a:lnSpc>
                <a:spcPct val="100000"/>
              </a:lnSpc>
              <a:spcBef>
                <a:spcPts val="640"/>
              </a:spcBef>
              <a:spcAft>
                <a:spcPts val="0"/>
              </a:spcAft>
              <a:buClr>
                <a:schemeClr val="dk2"/>
              </a:buClr>
              <a:buSzPts val="3200"/>
              <a:buFont typeface="Arial"/>
              <a:buNone/>
              <a:defRPr sz="3200" b="1" i="0" u="none" strike="noStrike" cap="none">
                <a:solidFill>
                  <a:schemeClr val="dk2"/>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body" idx="2"/>
          </p:nvPr>
        </p:nvSpPr>
        <p:spPr>
          <a:xfrm>
            <a:off x="517525" y="732452"/>
            <a:ext cx="4748213" cy="5270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0" i="1" u="none" strike="noStrike" cap="none">
                <a:solidFill>
                  <a:schemeClr val="dk1"/>
                </a:solidFill>
                <a:latin typeface="Helvetica Neue"/>
                <a:ea typeface="Helvetica Neue"/>
                <a:cs typeface="Helvetica Neue"/>
                <a:sym typeface="Helvetica Neue"/>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Google Shape;21;p3"/>
          <p:cNvSpPr>
            <a:spLocks noGrp="1"/>
          </p:cNvSpPr>
          <p:nvPr>
            <p:ph type="pic" idx="3"/>
          </p:nvPr>
        </p:nvSpPr>
        <p:spPr>
          <a:xfrm>
            <a:off x="5411788" y="1601788"/>
            <a:ext cx="3332162" cy="25606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body" idx="4"/>
          </p:nvPr>
        </p:nvSpPr>
        <p:spPr>
          <a:xfrm>
            <a:off x="517525" y="1601788"/>
            <a:ext cx="4475163" cy="2735262"/>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400"/>
              </a:spcBef>
              <a:spcAft>
                <a:spcPts val="0"/>
              </a:spcAft>
              <a:buClr>
                <a:schemeClr val="dk2"/>
              </a:buClr>
              <a:buSzPts val="1600"/>
              <a:buFont typeface="Merriweather Sans"/>
              <a:buChar char="»"/>
              <a:defRPr sz="2000" b="0" i="0" u="none" strike="noStrike" cap="none">
                <a:solidFill>
                  <a:srgbClr val="3F3F3F"/>
                </a:solidFill>
                <a:latin typeface="Helvetica Neue"/>
                <a:ea typeface="Helvetica Neue"/>
                <a:cs typeface="Helvetica Neue"/>
                <a:sym typeface="Helvetica Neue"/>
              </a:defRPr>
            </a:lvl1pPr>
            <a:lvl2pPr marL="914400" marR="0" lvl="1" indent="-330200" algn="l" rtl="0">
              <a:lnSpc>
                <a:spcPct val="100000"/>
              </a:lnSpc>
              <a:spcBef>
                <a:spcPts val="400"/>
              </a:spcBef>
              <a:spcAft>
                <a:spcPts val="0"/>
              </a:spcAft>
              <a:buClr>
                <a:schemeClr val="dk2"/>
              </a:buClr>
              <a:buSzPts val="1600"/>
              <a:buFont typeface="Merriweather Sans"/>
              <a:buChar char="»"/>
              <a:defRPr sz="2000" b="0" i="0" u="none" strike="noStrike" cap="none">
                <a:solidFill>
                  <a:srgbClr val="3F3F3F"/>
                </a:solidFill>
                <a:latin typeface="Helvetica Neue"/>
                <a:ea typeface="Helvetica Neue"/>
                <a:cs typeface="Helvetica Neue"/>
                <a:sym typeface="Helvetica Neue"/>
              </a:defRPr>
            </a:lvl2pPr>
            <a:lvl3pPr marL="1371600" marR="0" lvl="2" indent="-330200" algn="l" rtl="0">
              <a:lnSpc>
                <a:spcPct val="100000"/>
              </a:lnSpc>
              <a:spcBef>
                <a:spcPts val="400"/>
              </a:spcBef>
              <a:spcAft>
                <a:spcPts val="0"/>
              </a:spcAft>
              <a:buClr>
                <a:schemeClr val="dk2"/>
              </a:buClr>
              <a:buSzPts val="1600"/>
              <a:buFont typeface="Merriweather Sans"/>
              <a:buChar char="»"/>
              <a:defRPr sz="2000" b="0" i="0" u="none" strike="noStrike" cap="none">
                <a:solidFill>
                  <a:srgbClr val="3F3F3F"/>
                </a:solidFill>
                <a:latin typeface="Helvetica Neue"/>
                <a:ea typeface="Helvetica Neue"/>
                <a:cs typeface="Helvetica Neue"/>
                <a:sym typeface="Helvetica Neue"/>
              </a:defRPr>
            </a:lvl3pPr>
            <a:lvl4pPr marL="1828800" marR="0" lvl="3" indent="-330200" algn="l" rtl="0">
              <a:lnSpc>
                <a:spcPct val="100000"/>
              </a:lnSpc>
              <a:spcBef>
                <a:spcPts val="400"/>
              </a:spcBef>
              <a:spcAft>
                <a:spcPts val="0"/>
              </a:spcAft>
              <a:buClr>
                <a:schemeClr val="dk2"/>
              </a:buClr>
              <a:buSzPts val="1600"/>
              <a:buFont typeface="Merriweather Sans"/>
              <a:buChar char="»"/>
              <a:defRPr sz="2000" b="0" i="0" u="none" strike="noStrike" cap="none">
                <a:solidFill>
                  <a:srgbClr val="3F3F3F"/>
                </a:solidFill>
                <a:latin typeface="Helvetica Neue"/>
                <a:ea typeface="Helvetica Neue"/>
                <a:cs typeface="Helvetica Neue"/>
                <a:sym typeface="Helvetica Neue"/>
              </a:defRPr>
            </a:lvl4pPr>
            <a:lvl5pPr marL="2286000" marR="0" lvl="4" indent="-330200" algn="l" rtl="0">
              <a:lnSpc>
                <a:spcPct val="100000"/>
              </a:lnSpc>
              <a:spcBef>
                <a:spcPts val="400"/>
              </a:spcBef>
              <a:spcAft>
                <a:spcPts val="0"/>
              </a:spcAft>
              <a:buClr>
                <a:schemeClr val="dk2"/>
              </a:buClr>
              <a:buSzPts val="1600"/>
              <a:buFont typeface="Merriweather Sans"/>
              <a:buChar char="»"/>
              <a:defRPr sz="2000" b="0" i="0" u="none" strike="noStrike" cap="none">
                <a:solidFill>
                  <a:srgbClr val="3F3F3F"/>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3" descr="Decorative graphic"/>
          <p:cNvPicPr preferRelativeResize="0"/>
          <p:nvPr/>
        </p:nvPicPr>
        <p:blipFill rotWithShape="1">
          <a:blip r:embed="rId3">
            <a:alphaModFix/>
          </a:blip>
          <a:srcRect/>
          <a:stretch/>
        </p:blipFill>
        <p:spPr>
          <a:xfrm>
            <a:off x="514350" y="1176443"/>
            <a:ext cx="8229600" cy="4060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57200" y="3754697"/>
            <a:ext cx="8229600" cy="64683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3200"/>
              <a:buFont typeface="Helvetica Neue"/>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descr="Miami University Logo"/>
          <p:cNvPicPr preferRelativeResize="0"/>
          <p:nvPr/>
        </p:nvPicPr>
        <p:blipFill rotWithShape="1">
          <a:blip r:embed="rId2">
            <a:alphaModFix/>
          </a:blip>
          <a:srcRect/>
          <a:stretch/>
        </p:blipFill>
        <p:spPr>
          <a:xfrm>
            <a:off x="7297619" y="4704258"/>
            <a:ext cx="1572846" cy="325607"/>
          </a:xfrm>
          <a:prstGeom prst="rect">
            <a:avLst/>
          </a:prstGeom>
          <a:noFill/>
          <a:ln>
            <a:noFill/>
          </a:ln>
        </p:spPr>
      </p:pic>
      <p:cxnSp>
        <p:nvCxnSpPr>
          <p:cNvPr id="27" name="Google Shape;27;p4" descr="Decorative Graphic"/>
          <p:cNvCxnSpPr/>
          <p:nvPr/>
        </p:nvCxnSpPr>
        <p:spPr>
          <a:xfrm rot="10800000">
            <a:off x="410308" y="5000558"/>
            <a:ext cx="6760307" cy="0"/>
          </a:xfrm>
          <a:prstGeom prst="straightConnector1">
            <a:avLst/>
          </a:prstGeom>
          <a:noFill/>
          <a:ln w="12700" cap="flat" cmpd="sng">
            <a:solidFill>
              <a:srgbClr val="C80A2A"/>
            </a:solidFill>
            <a:prstDash val="solid"/>
            <a:round/>
            <a:headEnd type="none" w="sm" len="sm"/>
            <a:tailEnd type="none" w="sm" len="sm"/>
          </a:ln>
        </p:spPr>
      </p:cxnSp>
      <p:sp>
        <p:nvSpPr>
          <p:cNvPr id="28" name="Google Shape;28;p4"/>
          <p:cNvSpPr>
            <a:spLocks noGrp="1"/>
          </p:cNvSpPr>
          <p:nvPr>
            <p:ph type="pic" idx="2"/>
          </p:nvPr>
        </p:nvSpPr>
        <p:spPr>
          <a:xfrm>
            <a:off x="457200" y="772381"/>
            <a:ext cx="8229600" cy="29400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pictures">
  <p:cSld name="CUSTOM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311700" y="3529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31" name="Google Shape;31;p5"/>
          <p:cNvCxnSpPr/>
          <p:nvPr/>
        </p:nvCxnSpPr>
        <p:spPr>
          <a:xfrm rot="10800000" flipH="1">
            <a:off x="472750" y="991000"/>
            <a:ext cx="6365700" cy="10500"/>
          </a:xfrm>
          <a:prstGeom prst="straightConnector1">
            <a:avLst/>
          </a:prstGeom>
          <a:noFill/>
          <a:ln w="19050" cap="flat" cmpd="sng">
            <a:solidFill>
              <a:srgbClr val="B61E2E"/>
            </a:solidFill>
            <a:prstDash val="dot"/>
            <a:round/>
            <a:headEnd type="none" w="sm" len="sm"/>
            <a:tailEnd type="none" w="sm" len="sm"/>
          </a:ln>
        </p:spPr>
      </p:cxnSp>
      <p:sp>
        <p:nvSpPr>
          <p:cNvPr id="32" name="Google Shape;32;p5"/>
          <p:cNvSpPr txBox="1">
            <a:spLocks noGrp="1"/>
          </p:cNvSpPr>
          <p:nvPr>
            <p:ph type="body" idx="1"/>
          </p:nvPr>
        </p:nvSpPr>
        <p:spPr>
          <a:xfrm>
            <a:off x="472750" y="1133425"/>
            <a:ext cx="8359500" cy="22008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1pPr>
            <a:lvl2pPr marL="914400" marR="0" lvl="1"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2pPr>
            <a:lvl3pPr marL="1371600" marR="0" lvl="2"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3pPr>
            <a:lvl4pPr marL="1828800" marR="0" lvl="3"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4pPr>
            <a:lvl5pPr marL="2286000" marR="0" lvl="4"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5pPr>
            <a:lvl6pPr marL="2743200" marR="0" lvl="5"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6pPr>
            <a:lvl7pPr marL="3200400" marR="0" lvl="6"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7pPr>
            <a:lvl8pPr marL="3657600" marR="0" lvl="7"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8pPr>
            <a:lvl9pPr marL="4114800" marR="0" lvl="8" indent="-317500" algn="l" rtl="0">
              <a:lnSpc>
                <a:spcPct val="100000"/>
              </a:lnSpc>
              <a:spcBef>
                <a:spcPts val="0"/>
              </a:spcBef>
              <a:spcAft>
                <a:spcPts val="0"/>
              </a:spcAft>
              <a:buClr>
                <a:srgbClr val="000000"/>
              </a:buClr>
              <a:buSzPts val="1400"/>
              <a:buFont typeface="Roboto Slab"/>
              <a:buChar char="■"/>
              <a:defRPr sz="1400" b="0" i="0" u="none" strike="noStrike" cap="none">
                <a:solidFill>
                  <a:srgbClr val="000000"/>
                </a:solidFill>
                <a:latin typeface="Roboto Slab"/>
                <a:ea typeface="Roboto Slab"/>
                <a:cs typeface="Roboto Slab"/>
                <a:sym typeface="Roboto Slab"/>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iamioh.edu/news/top-stories/2017/08/cincinnati-public-schools-miami.html" TargetMode="External"/><Relationship Id="rId7" Type="http://schemas.openxmlformats.org/officeDocument/2006/relationships/hyperlink" Target="https://miamioh.edu/policy-library/students/student-code-of-conduct/prohibited-conduct.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2.ed.gov/about/offices/list/ocr/docs/hq43e4.html" TargetMode="External"/><Relationship Id="rId5" Type="http://schemas.openxmlformats.org/officeDocument/2006/relationships/hyperlink" Target="https://www.phdproject.org/" TargetMode="External"/><Relationship Id="rId4" Type="http://schemas.openxmlformats.org/officeDocument/2006/relationships/hyperlink" Target="https://www2.ed.gov/programs/titleiparta/index.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8" name="Google Shape;38;p6"/>
          <p:cNvSpPr txBox="1">
            <a:spLocks noGrp="1"/>
          </p:cNvSpPr>
          <p:nvPr>
            <p:ph type="title"/>
          </p:nvPr>
        </p:nvSpPr>
        <p:spPr>
          <a:xfrm>
            <a:off x="628650" y="913795"/>
            <a:ext cx="7886700" cy="99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Helvetica Neue"/>
              <a:buNone/>
            </a:pPr>
            <a:r>
              <a:rPr lang="en-US" sz="3800" b="1" i="0" u="none" strike="noStrike" cap="none" dirty="0">
                <a:solidFill>
                  <a:schemeClr val="dk1"/>
                </a:solidFill>
                <a:latin typeface="Helvetica Neue"/>
                <a:ea typeface="Helvetica Neue"/>
                <a:cs typeface="Helvetica Neue"/>
                <a:sym typeface="Helvetica Neue"/>
              </a:rPr>
              <a:t>President’s Diversity, Equity, and Inclusion Task Force Town Hall</a:t>
            </a:r>
            <a:endParaRPr sz="3800" b="1" i="0" u="none" strike="noStrike" cap="none" dirty="0">
              <a:solidFill>
                <a:schemeClr val="dk1"/>
              </a:solidFill>
              <a:latin typeface="Helvetica Neue"/>
              <a:ea typeface="Helvetica Neue"/>
              <a:cs typeface="Helvetica Neue"/>
              <a:sym typeface="Helvetica Neue"/>
            </a:endParaRPr>
          </a:p>
        </p:txBody>
      </p:sp>
      <p:sp>
        <p:nvSpPr>
          <p:cNvPr id="37" name="Google Shape;37;p6"/>
          <p:cNvSpPr txBox="1">
            <a:spLocks noGrp="1"/>
          </p:cNvSpPr>
          <p:nvPr>
            <p:ph type="body" idx="2"/>
          </p:nvPr>
        </p:nvSpPr>
        <p:spPr>
          <a:xfrm>
            <a:off x="1349048" y="2190263"/>
            <a:ext cx="6389700" cy="498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Helvetica Neue"/>
              <a:buNone/>
            </a:pPr>
            <a:r>
              <a:rPr lang="en-US" dirty="0"/>
              <a:t>Advocacy and Partnerships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1">
            <a:extLst>
              <a:ext uri="{FF2B5EF4-FFF2-40B4-BE49-F238E27FC236}">
                <a16:creationId xmlns:a16="http://schemas.microsoft.com/office/drawing/2014/main" id="{DE3A2FF6-9E8A-4740-8E7A-5A714273D8D8}"/>
              </a:ext>
            </a:extLst>
          </p:cNvPr>
          <p:cNvSpPr>
            <a:spLocks noGrp="1"/>
          </p:cNvSpPr>
          <p:nvPr>
            <p:ph type="title" idx="4294967295"/>
          </p:nvPr>
        </p:nvSpPr>
        <p:spPr>
          <a:xfrm>
            <a:off x="628650" y="274638"/>
            <a:ext cx="7886700" cy="993775"/>
          </a:xfrm>
          <a:prstGeom prst="rect">
            <a:avLst/>
          </a:prstGeom>
        </p:spPr>
        <p:txBody>
          <a:bodyPr/>
          <a:lstStyle/>
          <a:p>
            <a:pPr rtl="0"/>
            <a:r>
              <a:rPr lang="en-US" sz="3200" b="1" i="0" dirty="0">
                <a:solidFill>
                  <a:srgbClr val="C80A2A"/>
                </a:solidFill>
                <a:effectLst/>
                <a:latin typeface="Helvetica Neue" panose="020B0604020202020204" charset="0"/>
                <a:ea typeface="Helvetica Neue" panose="020B0604020202020204" charset="0"/>
                <a:cs typeface="Helvetica Neue" panose="020B0604020202020204" charset="0"/>
              </a:rPr>
              <a:t>Big idea contingency</a:t>
            </a:r>
            <a:endParaRPr lang="en-US" dirty="0">
              <a:effectLst/>
            </a:endParaRPr>
          </a:p>
        </p:txBody>
      </p:sp>
      <p:sp>
        <p:nvSpPr>
          <p:cNvPr id="94" name="Google Shape;94;p15"/>
          <p:cNvSpPr txBox="1">
            <a:spLocks noGrp="1"/>
          </p:cNvSpPr>
          <p:nvPr>
            <p:ph type="body" idx="4"/>
          </p:nvPr>
        </p:nvSpPr>
        <p:spPr>
          <a:xfrm>
            <a:off x="444373" y="1338440"/>
            <a:ext cx="8441540" cy="3278437"/>
          </a:xfrm>
          <a:prstGeom prst="rect">
            <a:avLst/>
          </a:prstGeom>
          <a:noFill/>
          <a:ln>
            <a:noFill/>
          </a:ln>
        </p:spPr>
        <p:txBody>
          <a:bodyPr spcFirstLastPara="1" wrap="square" lIns="91425" tIns="45700" rIns="91425" bIns="45700" anchor="t" anchorCtr="0">
            <a:noAutofit/>
          </a:bodyPr>
          <a:lstStyle/>
          <a:p>
            <a:pPr marL="457200" marR="0" lvl="0" indent="-330200" algn="l" rtl="0">
              <a:lnSpc>
                <a:spcPct val="100000"/>
              </a:lnSpc>
              <a:spcBef>
                <a:spcPts val="400"/>
              </a:spcBef>
              <a:spcAft>
                <a:spcPts val="0"/>
              </a:spcAft>
              <a:buClr>
                <a:schemeClr val="dk2"/>
              </a:buClr>
              <a:buSzPts val="1600"/>
              <a:buFont typeface="Merriweather Sans"/>
              <a:buChar char="»"/>
            </a:pPr>
            <a:r>
              <a:rPr lang="en-US" sz="1400" dirty="0">
                <a:solidFill>
                  <a:schemeClr val="accent3"/>
                </a:solidFill>
                <a:latin typeface="Times New Roman"/>
                <a:ea typeface="Times New Roman"/>
                <a:cs typeface="Times New Roman"/>
                <a:sym typeface="Times New Roman"/>
              </a:rPr>
              <a:t>Miami Coalition for Justice, Advocacy, and Community Engagement (JACE) – proposed by Jannie Kamara</a:t>
            </a:r>
            <a:endParaRPr dirty="0"/>
          </a:p>
          <a:p>
            <a:pPr marL="127000" lvl="0" indent="0" algn="l" rtl="0">
              <a:lnSpc>
                <a:spcPct val="100000"/>
              </a:lnSpc>
              <a:spcBef>
                <a:spcPts val="400"/>
              </a:spcBef>
              <a:spcAft>
                <a:spcPts val="0"/>
              </a:spcAft>
              <a:buSzPts val="1600"/>
              <a:buNone/>
            </a:pPr>
            <a:endParaRPr sz="1400" dirty="0">
              <a:solidFill>
                <a:schemeClr val="accent3"/>
              </a:solidFill>
              <a:latin typeface="Times New Roman"/>
              <a:ea typeface="Times New Roman"/>
              <a:cs typeface="Times New Roman"/>
              <a:sym typeface="Times New Roman"/>
            </a:endParaRPr>
          </a:p>
          <a:p>
            <a:pPr marL="457200" marR="0" lvl="0" indent="-330200" algn="l" rtl="0">
              <a:lnSpc>
                <a:spcPct val="100000"/>
              </a:lnSpc>
              <a:spcBef>
                <a:spcPts val="400"/>
              </a:spcBef>
              <a:spcAft>
                <a:spcPts val="0"/>
              </a:spcAft>
              <a:buClr>
                <a:schemeClr val="dk2"/>
              </a:buClr>
              <a:buSzPts val="1600"/>
              <a:buFont typeface="Merriweather Sans"/>
              <a:buChar char="»"/>
            </a:pPr>
            <a:r>
              <a:rPr lang="en-US" sz="1400" dirty="0">
                <a:solidFill>
                  <a:schemeClr val="accent3"/>
                </a:solidFill>
                <a:latin typeface="Times New Roman"/>
                <a:ea typeface="Times New Roman"/>
                <a:cs typeface="Times New Roman"/>
                <a:sym typeface="Times New Roman"/>
              </a:rPr>
              <a:t>The vision is to strategically build a coalition of various JACE (social/organizational justice, diversity, equity, inclusion, community/civic engagement, etc.) partnering campus divisions/units/faculty/staff/students/student organizations to lead this work and direct the coalition who will give programmatic recommendations in terms of combating systemic oppression, discriminatory biases, bigotry and guide the trajectory of the coalition based on the five pillar of 1) Open Dialogue and </a:t>
            </a:r>
            <a:r>
              <a:rPr lang="en-US" sz="1400" dirty="0" err="1">
                <a:solidFill>
                  <a:schemeClr val="accent3"/>
                </a:solidFill>
                <a:latin typeface="Times New Roman"/>
                <a:ea typeface="Times New Roman"/>
                <a:cs typeface="Times New Roman"/>
                <a:sym typeface="Times New Roman"/>
              </a:rPr>
              <a:t>Allyship</a:t>
            </a:r>
            <a:r>
              <a:rPr lang="en-US" sz="1400" dirty="0">
                <a:solidFill>
                  <a:schemeClr val="accent3"/>
                </a:solidFill>
                <a:latin typeface="Times New Roman"/>
                <a:ea typeface="Times New Roman"/>
                <a:cs typeface="Times New Roman"/>
                <a:sym typeface="Times New Roman"/>
              </a:rPr>
              <a:t>, 2) Cultural Competency, 3) Advocacy and Partnerships, 4) Structural and Resource Support, and 5) Inclusion and Accountability.</a:t>
            </a:r>
            <a:endParaRPr dirty="0"/>
          </a:p>
          <a:p>
            <a:pPr marL="127000" lvl="0" indent="0" algn="l" rtl="0">
              <a:lnSpc>
                <a:spcPct val="100000"/>
              </a:lnSpc>
              <a:spcBef>
                <a:spcPts val="400"/>
              </a:spcBef>
              <a:spcAft>
                <a:spcPts val="0"/>
              </a:spcAft>
              <a:buSzPts val="1600"/>
              <a:buNone/>
            </a:pPr>
            <a:endParaRPr sz="1400" dirty="0">
              <a:solidFill>
                <a:schemeClr val="accent3"/>
              </a:solidFill>
              <a:latin typeface="Times New Roman"/>
              <a:ea typeface="Times New Roman"/>
              <a:cs typeface="Times New Roman"/>
              <a:sym typeface="Times New Roman"/>
            </a:endParaRPr>
          </a:p>
          <a:p>
            <a:pPr marL="457200" lvl="0" indent="-330200" algn="l" rtl="0">
              <a:lnSpc>
                <a:spcPct val="100000"/>
              </a:lnSpc>
              <a:spcBef>
                <a:spcPts val="0"/>
              </a:spcBef>
              <a:spcAft>
                <a:spcPts val="0"/>
              </a:spcAft>
              <a:buSzPts val="1600"/>
              <a:buChar char="»"/>
            </a:pPr>
            <a:r>
              <a:rPr lang="en-US" sz="1400" dirty="0">
                <a:solidFill>
                  <a:schemeClr val="accent3"/>
                </a:solidFill>
                <a:latin typeface="Times New Roman"/>
                <a:ea typeface="Times New Roman"/>
                <a:cs typeface="Times New Roman"/>
                <a:sym typeface="Times New Roman"/>
              </a:rPr>
              <a:t>Objective: To structurally and culturally imbed JACE into the Miami experience in effort for students, faculty, and staff to become effective advocates, responsible allies, engaged citizens, and leaders who will bring about positive, transformative, lasting change at Miami, in Oxford, in their local communities, in the state, and in the nation.</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2" name="Title 1">
            <a:extLst>
              <a:ext uri="{FF2B5EF4-FFF2-40B4-BE49-F238E27FC236}">
                <a16:creationId xmlns:a16="http://schemas.microsoft.com/office/drawing/2014/main" id="{6315ABE9-35DF-4F7D-94F6-CFA3FEB5CDE2}"/>
              </a:ext>
            </a:extLst>
          </p:cNvPr>
          <p:cNvSpPr>
            <a:spLocks noGrp="1"/>
          </p:cNvSpPr>
          <p:nvPr>
            <p:ph type="title" idx="4294967295"/>
          </p:nvPr>
        </p:nvSpPr>
        <p:spPr>
          <a:xfrm>
            <a:off x="628650" y="274638"/>
            <a:ext cx="7886700" cy="993775"/>
          </a:xfrm>
          <a:prstGeom prst="rect">
            <a:avLst/>
          </a:prstGeom>
        </p:spPr>
        <p:txBody>
          <a:bodyPr/>
          <a:lstStyle/>
          <a:p>
            <a:pPr rtl="0"/>
            <a:r>
              <a:rPr lang="en-US" sz="2000" b="1" i="0" dirty="0">
                <a:solidFill>
                  <a:srgbClr val="C80A2A"/>
                </a:solidFill>
                <a:effectLst/>
                <a:latin typeface="Helvetica Neue" panose="020B0604020202020204" charset="0"/>
                <a:ea typeface="Helvetica Neue" panose="020B0604020202020204" charset="0"/>
                <a:cs typeface="Helvetica Neue" panose="020B0604020202020204" charset="0"/>
              </a:rPr>
              <a:t>Institutional Response to Discriminatory Statements and Behavior (Differing viewpoints within the subcommittee)</a:t>
            </a:r>
            <a:endParaRPr lang="en-US" dirty="0">
              <a:effectLst/>
            </a:endParaRPr>
          </a:p>
        </p:txBody>
      </p:sp>
      <p:sp>
        <p:nvSpPr>
          <p:cNvPr id="100" name="Google Shape;100;p16"/>
          <p:cNvSpPr txBox="1">
            <a:spLocks noGrp="1"/>
          </p:cNvSpPr>
          <p:nvPr>
            <p:ph type="body" idx="4"/>
          </p:nvPr>
        </p:nvSpPr>
        <p:spPr>
          <a:xfrm>
            <a:off x="451688" y="1470114"/>
            <a:ext cx="8359347" cy="3309259"/>
          </a:xfrm>
          <a:prstGeom prst="rect">
            <a:avLst/>
          </a:prstGeom>
          <a:noFill/>
          <a:ln>
            <a:noFill/>
          </a:ln>
        </p:spPr>
        <p:txBody>
          <a:bodyPr spcFirstLastPara="1" wrap="square" lIns="91425" tIns="45700" rIns="91425" bIns="45700" anchor="t" anchorCtr="0">
            <a:noAutofit/>
          </a:bodyPr>
          <a:lstStyle/>
          <a:p>
            <a:pPr marL="457200" marR="0" lvl="0" indent="-330200" algn="l" rtl="0">
              <a:lnSpc>
                <a:spcPct val="100000"/>
              </a:lnSpc>
              <a:spcBef>
                <a:spcPts val="400"/>
              </a:spcBef>
              <a:spcAft>
                <a:spcPts val="0"/>
              </a:spcAft>
              <a:buClr>
                <a:schemeClr val="dk2"/>
              </a:buClr>
              <a:buSzPts val="1600"/>
              <a:buFont typeface="Merriweather Sans"/>
              <a:buChar char="»"/>
            </a:pPr>
            <a:r>
              <a:rPr lang="en-US" sz="1400" dirty="0">
                <a:solidFill>
                  <a:schemeClr val="accent3"/>
                </a:solidFill>
                <a:latin typeface="Times New Roman"/>
                <a:ea typeface="Times New Roman"/>
                <a:cs typeface="Times New Roman"/>
                <a:sym typeface="Times New Roman"/>
              </a:rPr>
              <a:t>Private citizen’s 1st Amendment right vs Public employer’s interest in an efficient, disruptive-free institution (Pickering-Connick Test) (</a:t>
            </a:r>
            <a:r>
              <a:rPr lang="en-US" sz="1400" i="1" dirty="0">
                <a:solidFill>
                  <a:schemeClr val="accent3"/>
                </a:solidFill>
                <a:latin typeface="Times New Roman"/>
                <a:ea typeface="Times New Roman"/>
                <a:cs typeface="Times New Roman"/>
                <a:sym typeface="Times New Roman"/>
              </a:rPr>
              <a:t>Pickering v. Board of Education</a:t>
            </a:r>
            <a:r>
              <a:rPr lang="en-US" sz="1400" dirty="0">
                <a:solidFill>
                  <a:schemeClr val="accent3"/>
                </a:solidFill>
                <a:latin typeface="Times New Roman"/>
                <a:ea typeface="Times New Roman"/>
                <a:cs typeface="Times New Roman"/>
                <a:sym typeface="Times New Roman"/>
              </a:rPr>
              <a:t>, 391 U.S. 563, 1968) (</a:t>
            </a:r>
            <a:r>
              <a:rPr lang="en-US" sz="1400" i="1" dirty="0">
                <a:solidFill>
                  <a:schemeClr val="accent3"/>
                </a:solidFill>
                <a:latin typeface="Times New Roman"/>
                <a:ea typeface="Times New Roman"/>
                <a:cs typeface="Times New Roman"/>
                <a:sym typeface="Times New Roman"/>
              </a:rPr>
              <a:t>Connick v. Myers</a:t>
            </a:r>
            <a:r>
              <a:rPr lang="en-US" sz="1400" dirty="0">
                <a:solidFill>
                  <a:schemeClr val="accent3"/>
                </a:solidFill>
                <a:latin typeface="Times New Roman"/>
                <a:ea typeface="Times New Roman"/>
                <a:cs typeface="Times New Roman"/>
                <a:sym typeface="Times New Roman"/>
              </a:rPr>
              <a:t>, 461 U.S. 138, 1983)</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400" dirty="0">
                <a:solidFill>
                  <a:schemeClr val="accent3"/>
                </a:solidFill>
                <a:latin typeface="Times New Roman"/>
                <a:ea typeface="Times New Roman"/>
                <a:cs typeface="Times New Roman"/>
                <a:sym typeface="Times New Roman"/>
              </a:rPr>
              <a:t>Finding that concern for the potential disruption caused by engendering and perpetuating a public perception of a public employer as racially insensitive was a reasonable motive for the public employer to terminate public employees’ employment (</a:t>
            </a:r>
            <a:r>
              <a:rPr lang="en-US" sz="1400" i="1" dirty="0" err="1">
                <a:solidFill>
                  <a:srgbClr val="212529"/>
                </a:solidFill>
                <a:latin typeface="Calibri"/>
                <a:ea typeface="Calibri"/>
                <a:cs typeface="Calibri"/>
                <a:sym typeface="Calibri"/>
              </a:rPr>
              <a:t>Locurto</a:t>
            </a:r>
            <a:r>
              <a:rPr lang="en-US" sz="1400" i="1" dirty="0">
                <a:solidFill>
                  <a:srgbClr val="212529"/>
                </a:solidFill>
                <a:latin typeface="Calibri"/>
                <a:ea typeface="Calibri"/>
                <a:cs typeface="Calibri"/>
                <a:sym typeface="Calibri"/>
              </a:rPr>
              <a:t> v. Giuliani</a:t>
            </a:r>
            <a:r>
              <a:rPr lang="en-US" sz="1400" dirty="0">
                <a:solidFill>
                  <a:srgbClr val="212529"/>
                </a:solidFill>
                <a:latin typeface="Calibri"/>
                <a:ea typeface="Calibri"/>
                <a:cs typeface="Calibri"/>
                <a:sym typeface="Calibri"/>
              </a:rPr>
              <a:t>, 447 F.3d 159, 2d Cir. 2006) </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400" dirty="0">
                <a:solidFill>
                  <a:schemeClr val="accent3"/>
                </a:solidFill>
                <a:latin typeface="Times New Roman"/>
                <a:ea typeface="Times New Roman"/>
                <a:cs typeface="Times New Roman"/>
                <a:sym typeface="Times New Roman"/>
              </a:rPr>
              <a:t>Finding that a public employee holding confidential or policymaking position (university administrative position) that made homophobic statements was a reasonable motive for a termination of public employee  (</a:t>
            </a:r>
            <a:r>
              <a:rPr lang="en-US" sz="1400" i="1" dirty="0">
                <a:solidFill>
                  <a:schemeClr val="accent3"/>
                </a:solidFill>
                <a:latin typeface="Times New Roman"/>
                <a:ea typeface="Times New Roman"/>
                <a:cs typeface="Times New Roman"/>
                <a:sym typeface="Times New Roman"/>
              </a:rPr>
              <a:t>Dixon v. University of Toledo</a:t>
            </a:r>
            <a:r>
              <a:rPr lang="en-US" sz="1400" dirty="0">
                <a:solidFill>
                  <a:schemeClr val="accent3"/>
                </a:solidFill>
                <a:latin typeface="Times New Roman"/>
                <a:ea typeface="Times New Roman"/>
                <a:cs typeface="Times New Roman"/>
                <a:sym typeface="Times New Roman"/>
              </a:rPr>
              <a:t>, 702 F.3d 269, 6th Cir. 2012)</a:t>
            </a:r>
            <a:endParaRPr sz="1400" dirty="0">
              <a:solidFill>
                <a:srgbClr val="212529"/>
              </a:solidFill>
              <a:latin typeface="Times New Roman"/>
              <a:ea typeface="Times New Roman"/>
              <a:cs typeface="Times New Roman"/>
              <a:sym typeface="Times New Roman"/>
            </a:endParaRPr>
          </a:p>
          <a:p>
            <a:pPr marL="457200" marR="0" lvl="0" indent="-330200" algn="l" rtl="0">
              <a:lnSpc>
                <a:spcPct val="100000"/>
              </a:lnSpc>
              <a:spcBef>
                <a:spcPts val="400"/>
              </a:spcBef>
              <a:spcAft>
                <a:spcPts val="0"/>
              </a:spcAft>
              <a:buClr>
                <a:schemeClr val="dk2"/>
              </a:buClr>
              <a:buSzPts val="1600"/>
              <a:buFont typeface="Merriweather Sans"/>
              <a:buChar char="»"/>
            </a:pPr>
            <a:r>
              <a:rPr lang="en-US" sz="1400" dirty="0">
                <a:solidFill>
                  <a:schemeClr val="accent3"/>
                </a:solidFill>
                <a:latin typeface="Times New Roman"/>
                <a:ea typeface="Times New Roman"/>
                <a:cs typeface="Times New Roman"/>
                <a:sym typeface="Times New Roman"/>
              </a:rPr>
              <a:t>Key legal factors: Avoiding disruptions in regular operations, maintaining good working relationships among coworkers, avoiding erosion of working relationships dependent of confidence and loyalty, avoiding obstructions in employees’ abilities to perform their work</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2" name="Title 1">
            <a:extLst>
              <a:ext uri="{FF2B5EF4-FFF2-40B4-BE49-F238E27FC236}">
                <a16:creationId xmlns:a16="http://schemas.microsoft.com/office/drawing/2014/main" id="{13050FFD-8F17-4125-8E69-F314D239F44D}"/>
              </a:ext>
            </a:extLst>
          </p:cNvPr>
          <p:cNvSpPr>
            <a:spLocks noGrp="1"/>
          </p:cNvSpPr>
          <p:nvPr>
            <p:ph type="title" idx="4294967295"/>
          </p:nvPr>
        </p:nvSpPr>
        <p:spPr>
          <a:xfrm>
            <a:off x="628650" y="274638"/>
            <a:ext cx="7886700" cy="993775"/>
          </a:xfrm>
          <a:prstGeom prst="rect">
            <a:avLst/>
          </a:prstGeom>
        </p:spPr>
        <p:txBody>
          <a:bodyPr/>
          <a:lstStyle/>
          <a:p>
            <a:pPr rtl="0"/>
            <a:r>
              <a:rPr lang="en-US" sz="1600" b="1" i="0" dirty="0">
                <a:solidFill>
                  <a:srgbClr val="C80A2A"/>
                </a:solidFill>
                <a:effectLst/>
                <a:latin typeface="Helvetica Neue" panose="020B0604020202020204" charset="0"/>
                <a:ea typeface="Helvetica Neue" panose="020B0604020202020204" charset="0"/>
                <a:cs typeface="Helvetica Neue" panose="020B0604020202020204" charset="0"/>
              </a:rPr>
              <a:t>When blatantly discriminatory comments are made or clear acts of discrimination occur, do we have the moral courage to advocate for the University’s interest in an efficient, disruption-free institution?</a:t>
            </a:r>
            <a:endParaRPr lang="en-US" dirty="0">
              <a:effectLst/>
            </a:endParaRPr>
          </a:p>
        </p:txBody>
      </p:sp>
      <p:sp>
        <p:nvSpPr>
          <p:cNvPr id="106" name="Google Shape;106;p17"/>
          <p:cNvSpPr txBox="1">
            <a:spLocks noGrp="1"/>
          </p:cNvSpPr>
          <p:nvPr>
            <p:ph type="body" idx="4"/>
          </p:nvPr>
        </p:nvSpPr>
        <p:spPr>
          <a:xfrm>
            <a:off x="488264" y="1448167"/>
            <a:ext cx="8297702" cy="3052405"/>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400"/>
              </a:spcBef>
              <a:spcAft>
                <a:spcPts val="0"/>
              </a:spcAft>
              <a:buClr>
                <a:srgbClr val="C80A2A"/>
              </a:buClr>
              <a:buSzPts val="1600"/>
              <a:buChar char="»"/>
            </a:pPr>
            <a:r>
              <a:rPr lang="en-US" sz="1200" dirty="0">
                <a:solidFill>
                  <a:srgbClr val="000000"/>
                </a:solidFill>
                <a:latin typeface="Times New Roman"/>
                <a:ea typeface="Times New Roman"/>
                <a:cs typeface="Times New Roman"/>
                <a:sym typeface="Times New Roman"/>
              </a:rPr>
              <a:t>Engenders and perpetuates public perception of the University being racially insensitive</a:t>
            </a:r>
            <a:endParaRPr dirty="0"/>
          </a:p>
          <a:p>
            <a:pPr marL="457200" lvl="0" indent="-330200" algn="l" rtl="0">
              <a:lnSpc>
                <a:spcPct val="100000"/>
              </a:lnSpc>
              <a:spcBef>
                <a:spcPts val="400"/>
              </a:spcBef>
              <a:spcAft>
                <a:spcPts val="0"/>
              </a:spcAft>
              <a:buClr>
                <a:srgbClr val="C80A2A"/>
              </a:buClr>
              <a:buSzPts val="1600"/>
              <a:buChar char="»"/>
            </a:pPr>
            <a:r>
              <a:rPr lang="en-US" sz="1200" dirty="0">
                <a:solidFill>
                  <a:srgbClr val="000000"/>
                </a:solidFill>
                <a:latin typeface="Times New Roman"/>
                <a:ea typeface="Times New Roman"/>
                <a:cs typeface="Times New Roman"/>
                <a:sym typeface="Times New Roman"/>
              </a:rPr>
              <a:t>Unexpected changes in standard faculty teaching load </a:t>
            </a:r>
            <a:endParaRPr dirty="0"/>
          </a:p>
          <a:p>
            <a:pPr marL="457200" lvl="0" indent="-330200" algn="l" rtl="0">
              <a:lnSpc>
                <a:spcPct val="100000"/>
              </a:lnSpc>
              <a:spcBef>
                <a:spcPts val="400"/>
              </a:spcBef>
              <a:spcAft>
                <a:spcPts val="0"/>
              </a:spcAft>
              <a:buClr>
                <a:srgbClr val="C80A2A"/>
              </a:buClr>
              <a:buSzPts val="1600"/>
              <a:buChar char="»"/>
            </a:pPr>
            <a:r>
              <a:rPr lang="en-US" sz="1200" dirty="0">
                <a:solidFill>
                  <a:srgbClr val="000000"/>
                </a:solidFill>
                <a:latin typeface="Times New Roman"/>
                <a:ea typeface="Times New Roman"/>
                <a:cs typeface="Times New Roman"/>
                <a:sym typeface="Times New Roman"/>
              </a:rPr>
              <a:t>Undermines the University’s interest/ability in avoiding legal and financial liabilities in Title VI investigations and litigations</a:t>
            </a:r>
            <a:endParaRPr dirty="0"/>
          </a:p>
          <a:p>
            <a:pPr marL="457200" lvl="0" indent="-330200" algn="l" rtl="0">
              <a:lnSpc>
                <a:spcPct val="100000"/>
              </a:lnSpc>
              <a:spcBef>
                <a:spcPts val="400"/>
              </a:spcBef>
              <a:spcAft>
                <a:spcPts val="0"/>
              </a:spcAft>
              <a:buClr>
                <a:srgbClr val="C80A2A"/>
              </a:buClr>
              <a:buSzPts val="1600"/>
              <a:buChar char="»"/>
            </a:pPr>
            <a:r>
              <a:rPr lang="en-US" sz="1200" dirty="0">
                <a:solidFill>
                  <a:srgbClr val="000000"/>
                </a:solidFill>
                <a:latin typeface="Times New Roman"/>
                <a:ea typeface="Times New Roman"/>
                <a:cs typeface="Times New Roman"/>
                <a:sym typeface="Times New Roman"/>
              </a:rPr>
              <a:t>Undermines the University’s interest/ability in recruiting faculty, staff, and students, particularly faculty, staff, and students of color</a:t>
            </a:r>
            <a:endParaRPr dirty="0"/>
          </a:p>
          <a:p>
            <a:pPr marL="457200" lvl="0" indent="-330200" algn="l" rtl="0">
              <a:lnSpc>
                <a:spcPct val="100000"/>
              </a:lnSpc>
              <a:spcBef>
                <a:spcPts val="400"/>
              </a:spcBef>
              <a:spcAft>
                <a:spcPts val="0"/>
              </a:spcAft>
              <a:buClr>
                <a:srgbClr val="C80A2A"/>
              </a:buClr>
              <a:buSzPts val="1600"/>
              <a:buChar char="»"/>
            </a:pPr>
            <a:r>
              <a:rPr lang="en-US" sz="1200" dirty="0">
                <a:solidFill>
                  <a:srgbClr val="000000"/>
                </a:solidFill>
                <a:latin typeface="Times New Roman"/>
                <a:ea typeface="Times New Roman"/>
                <a:cs typeface="Times New Roman"/>
                <a:sym typeface="Times New Roman"/>
              </a:rPr>
              <a:t>Undermines the University’s interest/ability in retaining faculty, staff, and students, particularly faculty, staff, and students of color </a:t>
            </a:r>
            <a:endParaRPr dirty="0"/>
          </a:p>
          <a:p>
            <a:pPr marL="457200" lvl="0" indent="-330200" algn="l" rtl="0">
              <a:lnSpc>
                <a:spcPct val="100000"/>
              </a:lnSpc>
              <a:spcBef>
                <a:spcPts val="400"/>
              </a:spcBef>
              <a:spcAft>
                <a:spcPts val="0"/>
              </a:spcAft>
              <a:buClr>
                <a:srgbClr val="C80A2A"/>
              </a:buClr>
              <a:buSzPts val="1600"/>
              <a:buChar char="»"/>
            </a:pPr>
            <a:r>
              <a:rPr lang="en-US" sz="1200" dirty="0">
                <a:solidFill>
                  <a:srgbClr val="000000"/>
                </a:solidFill>
                <a:latin typeface="Times New Roman"/>
                <a:ea typeface="Times New Roman"/>
                <a:cs typeface="Times New Roman"/>
                <a:sym typeface="Times New Roman"/>
              </a:rPr>
              <a:t>Undermines the University’s interest/ability in establishing and maintaining relationships with current and potential employers for students graduating and seeking internships</a:t>
            </a:r>
            <a:endParaRPr dirty="0"/>
          </a:p>
          <a:p>
            <a:pPr marL="457200" lvl="0" indent="-330200" algn="l" rtl="0">
              <a:lnSpc>
                <a:spcPct val="100000"/>
              </a:lnSpc>
              <a:spcBef>
                <a:spcPts val="400"/>
              </a:spcBef>
              <a:spcAft>
                <a:spcPts val="0"/>
              </a:spcAft>
              <a:buClr>
                <a:srgbClr val="C80A2A"/>
              </a:buClr>
              <a:buSzPts val="1600"/>
              <a:buChar char="»"/>
            </a:pPr>
            <a:r>
              <a:rPr lang="en-US" sz="1200" dirty="0">
                <a:solidFill>
                  <a:srgbClr val="000000"/>
                </a:solidFill>
                <a:latin typeface="Times New Roman"/>
                <a:ea typeface="Times New Roman"/>
                <a:cs typeface="Times New Roman"/>
                <a:sym typeface="Times New Roman"/>
              </a:rPr>
              <a:t>Adversely impacts perpetrator working relationships with other departmental members and students within major, particularly graduate students </a:t>
            </a:r>
            <a:endParaRPr dirty="0"/>
          </a:p>
          <a:p>
            <a:pPr marL="457200" lvl="0" indent="-330200" algn="l" rtl="0">
              <a:lnSpc>
                <a:spcPct val="100000"/>
              </a:lnSpc>
              <a:spcBef>
                <a:spcPts val="400"/>
              </a:spcBef>
              <a:spcAft>
                <a:spcPts val="0"/>
              </a:spcAft>
              <a:buClr>
                <a:srgbClr val="C80A2A"/>
              </a:buClr>
              <a:buSzPts val="1600"/>
              <a:buChar char="»"/>
            </a:pPr>
            <a:r>
              <a:rPr lang="en-US" sz="1200" dirty="0">
                <a:solidFill>
                  <a:srgbClr val="000000"/>
                </a:solidFill>
                <a:latin typeface="Times New Roman"/>
                <a:ea typeface="Times New Roman"/>
                <a:cs typeface="Times New Roman"/>
                <a:sym typeface="Times New Roman"/>
              </a:rPr>
              <a:t>Perpetrator is unlikely to be assigned committee work on behalf of the department, college, and University </a:t>
            </a:r>
            <a:endParaRPr dirty="0"/>
          </a:p>
          <a:p>
            <a:pPr marL="457200" lvl="0" indent="-330200" algn="l" rtl="0">
              <a:lnSpc>
                <a:spcPct val="100000"/>
              </a:lnSpc>
              <a:spcBef>
                <a:spcPts val="400"/>
              </a:spcBef>
              <a:spcAft>
                <a:spcPts val="0"/>
              </a:spcAft>
              <a:buClr>
                <a:srgbClr val="C80A2A"/>
              </a:buClr>
              <a:buSzPts val="1600"/>
              <a:buChar char="»"/>
            </a:pPr>
            <a:r>
              <a:rPr lang="en-US" sz="1200" dirty="0">
                <a:solidFill>
                  <a:srgbClr val="000000"/>
                </a:solidFill>
                <a:latin typeface="Times New Roman"/>
                <a:ea typeface="Times New Roman"/>
                <a:cs typeface="Times New Roman"/>
                <a:sym typeface="Times New Roman"/>
              </a:rPr>
              <a:t>Loss of confidence in perpetrator by superiors (Department Chair, Dean, Provost, President)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id="{B8FA6D73-D4C8-4409-9D64-D536F0F44A0E}"/>
              </a:ext>
            </a:extLst>
          </p:cNvPr>
          <p:cNvSpPr>
            <a:spLocks noGrp="1"/>
          </p:cNvSpPr>
          <p:nvPr>
            <p:ph type="title" idx="4294967295"/>
          </p:nvPr>
        </p:nvSpPr>
        <p:spPr>
          <a:xfrm>
            <a:off x="628650" y="208802"/>
            <a:ext cx="7886700" cy="993775"/>
          </a:xfrm>
          <a:prstGeom prst="rect">
            <a:avLst/>
          </a:prstGeom>
        </p:spPr>
        <p:txBody>
          <a:bodyPr/>
          <a:lstStyle/>
          <a:p>
            <a:pPr rtl="0"/>
            <a:r>
              <a:rPr lang="en-US" sz="3200" b="1" i="0" dirty="0">
                <a:solidFill>
                  <a:srgbClr val="C80A2A"/>
                </a:solidFill>
                <a:effectLst/>
                <a:latin typeface="Helvetica Neue" panose="020B0604020202020204" charset="0"/>
                <a:ea typeface="Helvetica Neue" panose="020B0604020202020204" charset="0"/>
                <a:cs typeface="Helvetica Neue" panose="020B0604020202020204" charset="0"/>
              </a:rPr>
              <a:t>Concerns That Require More Discussion</a:t>
            </a:r>
            <a:endParaRPr lang="en-US" dirty="0">
              <a:effectLst/>
            </a:endParaRPr>
          </a:p>
        </p:txBody>
      </p:sp>
      <p:sp>
        <p:nvSpPr>
          <p:cNvPr id="112" name="Google Shape;112;p18"/>
          <p:cNvSpPr txBox="1">
            <a:spLocks noGrp="1"/>
          </p:cNvSpPr>
          <p:nvPr>
            <p:ph type="body" idx="4"/>
          </p:nvPr>
        </p:nvSpPr>
        <p:spPr>
          <a:xfrm>
            <a:off x="517525" y="1601787"/>
            <a:ext cx="8225783" cy="3155147"/>
          </a:xfrm>
          <a:prstGeom prst="rect">
            <a:avLst/>
          </a:prstGeom>
          <a:noFill/>
          <a:ln>
            <a:noFill/>
          </a:ln>
        </p:spPr>
        <p:txBody>
          <a:bodyPr spcFirstLastPara="1" wrap="square" lIns="91425" tIns="45700" rIns="91425" bIns="45700" anchor="t" anchorCtr="0">
            <a:noAutofit/>
          </a:bodyPr>
          <a:lstStyle/>
          <a:p>
            <a:pPr marL="457200" marR="0" lvl="0" indent="-330200" algn="l" rtl="0">
              <a:lnSpc>
                <a:spcPct val="100000"/>
              </a:lnSpc>
              <a:spcBef>
                <a:spcPts val="400"/>
              </a:spcBef>
              <a:spcAft>
                <a:spcPts val="0"/>
              </a:spcAft>
              <a:buClr>
                <a:schemeClr val="dk2"/>
              </a:buClr>
              <a:buSzPts val="1600"/>
              <a:buFont typeface="Merriweather Sans"/>
              <a:buChar char="»"/>
            </a:pPr>
            <a:r>
              <a:rPr lang="en-US" sz="1400" dirty="0">
                <a:latin typeface="Times New Roman"/>
                <a:ea typeface="Times New Roman"/>
                <a:cs typeface="Times New Roman"/>
                <a:sym typeface="Times New Roman"/>
              </a:rPr>
              <a:t>Ability to be exploited for any comment perceived to be insensitive</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400" dirty="0">
                <a:latin typeface="Times New Roman"/>
                <a:ea typeface="Times New Roman"/>
                <a:cs typeface="Times New Roman"/>
                <a:sym typeface="Times New Roman"/>
              </a:rPr>
              <a:t>Who determines what qualifies as racist, sexist, homophobic, or discriminatory</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400" dirty="0">
                <a:latin typeface="Times New Roman"/>
                <a:ea typeface="Times New Roman"/>
                <a:cs typeface="Times New Roman"/>
                <a:sym typeface="Times New Roman"/>
              </a:rPr>
              <a:t>Ensure due process of the accused to defend themselves against the allegations and provide the ability for cross-examination (anonymous complaints are problematic in this regard)</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400" dirty="0">
                <a:latin typeface="Times New Roman"/>
                <a:ea typeface="Times New Roman"/>
                <a:cs typeface="Times New Roman"/>
                <a:sym typeface="Times New Roman"/>
              </a:rPr>
              <a:t>Ensure a neutral fact-finder (e.g., Title VI officer should not be judge, jury, and executioner).</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400" dirty="0">
                <a:latin typeface="Times New Roman"/>
                <a:ea typeface="Times New Roman"/>
                <a:cs typeface="Times New Roman"/>
                <a:sym typeface="Times New Roman"/>
              </a:rPr>
              <a:t>Punishment for false allegations of discriminatory comments to prevent the weaponization of false allegations of racial harassment/discrimination</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400" dirty="0">
                <a:latin typeface="Times New Roman"/>
                <a:ea typeface="Times New Roman"/>
                <a:cs typeface="Times New Roman"/>
                <a:sym typeface="Times New Roman"/>
              </a:rPr>
              <a:t>Protect the integrity of legitimate and truthful discriminatory claims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2" name="Title 1">
            <a:extLst>
              <a:ext uri="{FF2B5EF4-FFF2-40B4-BE49-F238E27FC236}">
                <a16:creationId xmlns:a16="http://schemas.microsoft.com/office/drawing/2014/main" id="{E2E61C19-CB50-4601-8F1B-6B64D49EC237}"/>
              </a:ext>
            </a:extLst>
          </p:cNvPr>
          <p:cNvSpPr>
            <a:spLocks noGrp="1"/>
          </p:cNvSpPr>
          <p:nvPr>
            <p:ph type="title" idx="4294967295"/>
          </p:nvPr>
        </p:nvSpPr>
        <p:spPr>
          <a:xfrm>
            <a:off x="628650" y="274638"/>
            <a:ext cx="7886700" cy="993775"/>
          </a:xfrm>
          <a:prstGeom prst="rect">
            <a:avLst/>
          </a:prstGeom>
        </p:spPr>
        <p:txBody>
          <a:bodyPr/>
          <a:lstStyle/>
          <a:p>
            <a:pPr rtl="0"/>
            <a:r>
              <a:rPr lang="en-US" sz="3200" b="1" i="0" dirty="0">
                <a:solidFill>
                  <a:srgbClr val="C80A2A"/>
                </a:solidFill>
                <a:effectLst/>
                <a:latin typeface="Helvetica Neue" panose="020B0604020202020204" charset="0"/>
                <a:ea typeface="Helvetica Neue" panose="020B0604020202020204" charset="0"/>
                <a:cs typeface="Helvetica Neue" panose="020B0604020202020204" charset="0"/>
              </a:rPr>
              <a:t>Start the Semester with Moral Courage</a:t>
            </a:r>
            <a:endParaRPr lang="en-US" dirty="0">
              <a:effectLst/>
            </a:endParaRPr>
          </a:p>
        </p:txBody>
      </p:sp>
      <p:sp>
        <p:nvSpPr>
          <p:cNvPr id="118" name="Google Shape;118;p19"/>
          <p:cNvSpPr txBox="1">
            <a:spLocks noGrp="1"/>
          </p:cNvSpPr>
          <p:nvPr>
            <p:ph type="body" idx="4"/>
          </p:nvPr>
        </p:nvSpPr>
        <p:spPr>
          <a:xfrm>
            <a:off x="517525" y="1601788"/>
            <a:ext cx="8143590" cy="2735262"/>
          </a:xfrm>
          <a:prstGeom prst="rect">
            <a:avLst/>
          </a:prstGeom>
          <a:noFill/>
          <a:ln>
            <a:noFill/>
          </a:ln>
        </p:spPr>
        <p:txBody>
          <a:bodyPr spcFirstLastPara="1" wrap="square" lIns="91425" tIns="45700" rIns="91425" bIns="45700" anchor="t" anchorCtr="0">
            <a:noAutofit/>
          </a:bodyPr>
          <a:lstStyle/>
          <a:p>
            <a:pPr marL="457200" marR="0" lvl="0" indent="-330200" algn="l" rtl="0">
              <a:lnSpc>
                <a:spcPct val="100000"/>
              </a:lnSpc>
              <a:spcBef>
                <a:spcPts val="400"/>
              </a:spcBef>
              <a:spcAft>
                <a:spcPts val="0"/>
              </a:spcAft>
              <a:buClr>
                <a:schemeClr val="dk2"/>
              </a:buClr>
              <a:buSzPts val="1600"/>
              <a:buFont typeface="Merriweather Sans"/>
              <a:buChar char="»"/>
            </a:pPr>
            <a:r>
              <a:rPr lang="en-US" sz="1600" dirty="0">
                <a:latin typeface="Times New Roman"/>
                <a:ea typeface="Times New Roman"/>
                <a:cs typeface="Times New Roman"/>
                <a:sym typeface="Times New Roman"/>
              </a:rPr>
              <a:t>Encourage the Miami Community to wear Black Lives Matter shirts the first day of campus (idea recently suggested by Dr. Coates)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402200" y="494313"/>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3200" b="1" i="0" u="none" strike="noStrike" cap="none" dirty="0">
                <a:solidFill>
                  <a:schemeClr val="dk1"/>
                </a:solidFill>
                <a:latin typeface="Helvetica Neue"/>
                <a:ea typeface="Helvetica Neue"/>
                <a:cs typeface="Helvetica Neue"/>
                <a:sym typeface="Helvetica Neue"/>
              </a:rPr>
              <a:t>Opportunity for Audience Engagement</a:t>
            </a:r>
            <a:endParaRPr sz="3200" b="1" i="0" u="none" strike="noStrike" cap="none" dirty="0">
              <a:solidFill>
                <a:schemeClr val="dk1"/>
              </a:solidFill>
              <a:latin typeface="Helvetica Neue"/>
              <a:ea typeface="Helvetica Neue"/>
              <a:cs typeface="Helvetica Neue"/>
              <a:sym typeface="Helvetica Neue"/>
            </a:endParaRPr>
          </a:p>
        </p:txBody>
      </p:sp>
      <p:sp>
        <p:nvSpPr>
          <p:cNvPr id="124" name="Google Shape;124;p20"/>
          <p:cNvSpPr txBox="1">
            <a:spLocks noGrp="1"/>
          </p:cNvSpPr>
          <p:nvPr>
            <p:ph type="body" idx="1"/>
          </p:nvPr>
        </p:nvSpPr>
        <p:spPr>
          <a:xfrm>
            <a:off x="1100225" y="1574801"/>
            <a:ext cx="7363200" cy="1618500"/>
          </a:xfrm>
          <a:prstGeom prst="rect">
            <a:avLst/>
          </a:prstGeom>
          <a:solidFill>
            <a:srgbClr val="B61E2E"/>
          </a:solidFill>
          <a:ln>
            <a:noFill/>
          </a:ln>
        </p:spPr>
        <p:txBody>
          <a:bodyPr spcFirstLastPara="1" wrap="square" lIns="91425" tIns="45700" rIns="91425" bIns="45700" anchor="t" anchorCtr="0">
            <a:noAutofit/>
          </a:bodyPr>
          <a:lstStyle/>
          <a:p>
            <a:pPr marL="0" lvl="0" indent="0" algn="ctr" rtl="0">
              <a:lnSpc>
                <a:spcPct val="100000"/>
              </a:lnSpc>
              <a:spcBef>
                <a:spcPts val="640"/>
              </a:spcBef>
              <a:spcAft>
                <a:spcPts val="0"/>
              </a:spcAft>
              <a:buSzPts val="3200"/>
              <a:buNone/>
            </a:pPr>
            <a:r>
              <a:rPr lang="en-US" sz="6400" dirty="0">
                <a:solidFill>
                  <a:srgbClr val="FFFFFF"/>
                </a:solidFill>
                <a:latin typeface="Helvetica Neue"/>
                <a:ea typeface="Helvetica Neue"/>
                <a:cs typeface="Helvetica Neue"/>
                <a:sym typeface="Helvetica Neue"/>
              </a:rPr>
              <a:t>Q &amp; A</a:t>
            </a:r>
            <a:endParaRPr sz="6400" dirty="0">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5" name="Google Shape;45;p7"/>
          <p:cNvSpPr txBox="1">
            <a:spLocks noGrp="1"/>
          </p:cNvSpPr>
          <p:nvPr>
            <p:ph type="title"/>
          </p:nvPr>
        </p:nvSpPr>
        <p:spPr>
          <a:xfrm>
            <a:off x="493825" y="241438"/>
            <a:ext cx="8226300" cy="9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Helvetica Neue"/>
              <a:buNone/>
            </a:pPr>
            <a:r>
              <a:rPr lang="en-US" sz="3200" b="1" i="0" u="none" strike="noStrike" cap="none" dirty="0">
                <a:solidFill>
                  <a:schemeClr val="dk1"/>
                </a:solidFill>
                <a:latin typeface="Helvetica Neue"/>
                <a:ea typeface="Helvetica Neue"/>
                <a:cs typeface="Helvetica Neue"/>
                <a:sym typeface="Helvetica Neue"/>
              </a:rPr>
              <a:t>Agenda </a:t>
            </a:r>
            <a:endParaRPr sz="3200" b="1" i="0" u="none" strike="noStrike" cap="none" dirty="0">
              <a:solidFill>
                <a:schemeClr val="dk1"/>
              </a:solidFill>
              <a:latin typeface="Helvetica Neue"/>
              <a:ea typeface="Helvetica Neue"/>
              <a:cs typeface="Helvetica Neue"/>
              <a:sym typeface="Helvetica Neue"/>
            </a:endParaRPr>
          </a:p>
        </p:txBody>
      </p:sp>
      <p:sp>
        <p:nvSpPr>
          <p:cNvPr id="44" name="Google Shape;44;p7"/>
          <p:cNvSpPr txBox="1">
            <a:spLocks noGrp="1"/>
          </p:cNvSpPr>
          <p:nvPr>
            <p:ph type="body" idx="2"/>
          </p:nvPr>
        </p:nvSpPr>
        <p:spPr>
          <a:xfrm>
            <a:off x="517525" y="732452"/>
            <a:ext cx="4748213" cy="5270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Font typeface="Helvetica Neue"/>
              <a:buNone/>
            </a:pPr>
            <a:r>
              <a:rPr lang="en-US"/>
              <a:t>Our Time Together </a:t>
            </a:r>
            <a:endParaRPr/>
          </a:p>
        </p:txBody>
      </p:sp>
      <p:sp>
        <p:nvSpPr>
          <p:cNvPr id="43" name="Google Shape;43;p7"/>
          <p:cNvSpPr txBox="1">
            <a:spLocks noGrp="1"/>
          </p:cNvSpPr>
          <p:nvPr>
            <p:ph type="body" idx="4"/>
          </p:nvPr>
        </p:nvSpPr>
        <p:spPr>
          <a:xfrm>
            <a:off x="517525" y="1464188"/>
            <a:ext cx="4475100" cy="2735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00"/>
              </a:spcBef>
              <a:spcAft>
                <a:spcPts val="0"/>
              </a:spcAft>
              <a:buClr>
                <a:srgbClr val="C80A2A"/>
              </a:buClr>
              <a:buSzPts val="1600"/>
              <a:buFont typeface="Merriweather Sans"/>
              <a:buChar char="»"/>
            </a:pPr>
            <a:r>
              <a:rPr lang="en-US" dirty="0">
                <a:solidFill>
                  <a:srgbClr val="C80A2A"/>
                </a:solidFill>
              </a:rPr>
              <a:t>Explanation of Pillar via the President’s Charge</a:t>
            </a:r>
            <a:endParaRPr dirty="0">
              <a:solidFill>
                <a:srgbClr val="C80A2A"/>
              </a:solidFill>
            </a:endParaRPr>
          </a:p>
          <a:p>
            <a:pPr marL="342900" lvl="0" indent="-342900" algn="l" rtl="0">
              <a:lnSpc>
                <a:spcPct val="100000"/>
              </a:lnSpc>
              <a:spcBef>
                <a:spcPts val="400"/>
              </a:spcBef>
              <a:spcAft>
                <a:spcPts val="0"/>
              </a:spcAft>
              <a:buClr>
                <a:srgbClr val="C80A2A"/>
              </a:buClr>
              <a:buSzPts val="1600"/>
              <a:buChar char="»"/>
            </a:pPr>
            <a:r>
              <a:rPr lang="en-US" dirty="0">
                <a:solidFill>
                  <a:srgbClr val="C80A2A"/>
                </a:solidFill>
              </a:rPr>
              <a:t>Subcommittee’s Interpretation and Discussions</a:t>
            </a:r>
            <a:endParaRPr dirty="0">
              <a:solidFill>
                <a:srgbClr val="C80A2A"/>
              </a:solidFill>
            </a:endParaRPr>
          </a:p>
          <a:p>
            <a:pPr marL="342900" lvl="0" indent="-342900" algn="l" rtl="0">
              <a:lnSpc>
                <a:spcPct val="100000"/>
              </a:lnSpc>
              <a:spcBef>
                <a:spcPts val="400"/>
              </a:spcBef>
              <a:spcAft>
                <a:spcPts val="0"/>
              </a:spcAft>
              <a:buClr>
                <a:srgbClr val="C80A2A"/>
              </a:buClr>
              <a:buSzPts val="1600"/>
              <a:buChar char="»"/>
            </a:pPr>
            <a:r>
              <a:rPr lang="en-US" dirty="0">
                <a:solidFill>
                  <a:srgbClr val="C80A2A"/>
                </a:solidFill>
              </a:rPr>
              <a:t>Preview of Recommendations</a:t>
            </a:r>
            <a:endParaRPr dirty="0">
              <a:solidFill>
                <a:srgbClr val="C80A2A"/>
              </a:solidFill>
            </a:endParaRPr>
          </a:p>
          <a:p>
            <a:pPr marL="342900" lvl="0" indent="-342900" algn="l" rtl="0">
              <a:lnSpc>
                <a:spcPct val="100000"/>
              </a:lnSpc>
              <a:spcBef>
                <a:spcPts val="400"/>
              </a:spcBef>
              <a:spcAft>
                <a:spcPts val="0"/>
              </a:spcAft>
              <a:buClr>
                <a:srgbClr val="C80A2A"/>
              </a:buClr>
              <a:buSzPts val="1600"/>
              <a:buChar char="»"/>
            </a:pPr>
            <a:r>
              <a:rPr lang="en-US" dirty="0">
                <a:solidFill>
                  <a:srgbClr val="C80A2A"/>
                </a:solidFill>
              </a:rPr>
              <a:t>Opportunity for Audience Engagement </a:t>
            </a:r>
            <a:endParaRPr dirty="0">
              <a:solidFill>
                <a:srgbClr val="C80A2A"/>
              </a:solidFill>
            </a:endParaRPr>
          </a:p>
        </p:txBody>
      </p:sp>
      <p:pic>
        <p:nvPicPr>
          <p:cNvPr id="46" name="Google Shape;46;p7" descr="Tri Delt Sundial at Miami University in Oxford, Ohio"/>
          <p:cNvPicPr preferRelativeResize="0"/>
          <p:nvPr/>
        </p:nvPicPr>
        <p:blipFill rotWithShape="1">
          <a:blip r:embed="rId3">
            <a:alphaModFix/>
          </a:blip>
          <a:srcRect/>
          <a:stretch/>
        </p:blipFill>
        <p:spPr>
          <a:xfrm>
            <a:off x="5398600" y="1669210"/>
            <a:ext cx="3416924" cy="22776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2" name="Title 1">
            <a:extLst>
              <a:ext uri="{FF2B5EF4-FFF2-40B4-BE49-F238E27FC236}">
                <a16:creationId xmlns:a16="http://schemas.microsoft.com/office/drawing/2014/main" id="{F0AFB660-978D-4327-806C-ED0776420B7A}"/>
              </a:ext>
            </a:extLst>
          </p:cNvPr>
          <p:cNvSpPr>
            <a:spLocks noGrp="1"/>
          </p:cNvSpPr>
          <p:nvPr>
            <p:ph type="title" idx="4294967295"/>
          </p:nvPr>
        </p:nvSpPr>
        <p:spPr>
          <a:xfrm>
            <a:off x="628650" y="274638"/>
            <a:ext cx="7886700" cy="993775"/>
          </a:xfrm>
          <a:prstGeom prst="rect">
            <a:avLst/>
          </a:prstGeom>
        </p:spPr>
        <p:txBody>
          <a:bodyPr/>
          <a:lstStyle/>
          <a:p>
            <a:pPr rtl="0"/>
            <a:r>
              <a:rPr lang="en-US" sz="3200" b="1" i="0" dirty="0">
                <a:solidFill>
                  <a:srgbClr val="C80A2A"/>
                </a:solidFill>
                <a:effectLst/>
                <a:latin typeface="Helvetica Neue" panose="020B0604020202020204" charset="0"/>
                <a:ea typeface="Helvetica Neue" panose="020B0604020202020204" charset="0"/>
                <a:cs typeface="Helvetica Neue" panose="020B0604020202020204" charset="0"/>
              </a:rPr>
              <a:t>Subcommittee Members</a:t>
            </a:r>
            <a:endParaRPr lang="en-US" dirty="0">
              <a:effectLst/>
            </a:endParaRPr>
          </a:p>
        </p:txBody>
      </p:sp>
      <p:sp>
        <p:nvSpPr>
          <p:cNvPr id="52" name="Google Shape;52;p8"/>
          <p:cNvSpPr txBox="1">
            <a:spLocks noGrp="1"/>
          </p:cNvSpPr>
          <p:nvPr>
            <p:ph type="body" idx="4"/>
          </p:nvPr>
        </p:nvSpPr>
        <p:spPr>
          <a:xfrm>
            <a:off x="502894" y="1338440"/>
            <a:ext cx="8503185" cy="3103776"/>
          </a:xfrm>
          <a:prstGeom prst="rect">
            <a:avLst/>
          </a:prstGeom>
          <a:noFill/>
          <a:ln>
            <a:noFill/>
          </a:ln>
        </p:spPr>
        <p:txBody>
          <a:bodyPr spcFirstLastPara="1" wrap="square" lIns="91425" tIns="45700" rIns="91425" bIns="45700" anchor="t" anchorCtr="0">
            <a:noAutofit/>
          </a:bodyPr>
          <a:lstStyle/>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Darryl B. Rice, PhD, Assistant Professor of Management, Farmer School of Business</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Rodney Coates, PhD, Professor of Critical Race and Ethnic Studies Global and International Studies</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Amber Franklin, PhD, Associate Professor of Speech Pathology and Audiology, Chief Departmental Advisor</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John </a:t>
            </a:r>
            <a:r>
              <a:rPr lang="en-US" sz="1200" dirty="0" err="1">
                <a:latin typeface="Times New Roman"/>
                <a:ea typeface="Times New Roman"/>
                <a:cs typeface="Times New Roman"/>
                <a:sym typeface="Times New Roman"/>
              </a:rPr>
              <a:t>Forren</a:t>
            </a:r>
            <a:r>
              <a:rPr lang="en-US" sz="1200" dirty="0">
                <a:latin typeface="Times New Roman"/>
                <a:ea typeface="Times New Roman"/>
                <a:cs typeface="Times New Roman"/>
                <a:sym typeface="Times New Roman"/>
              </a:rPr>
              <a:t>, PhD, Executive Director, Miami University Menard Family Center for Democracy, Associate Professor and Chair of Department of Justice and Community Studies</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Chuck Martin, Head Football Coach</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Sgt. Susan </a:t>
            </a:r>
            <a:r>
              <a:rPr lang="en-US" sz="1200" dirty="0" err="1">
                <a:latin typeface="Times New Roman"/>
                <a:ea typeface="Times New Roman"/>
                <a:cs typeface="Times New Roman"/>
                <a:sym typeface="Times New Roman"/>
              </a:rPr>
              <a:t>Tobergte</a:t>
            </a:r>
            <a:r>
              <a:rPr lang="en-US" sz="1200" dirty="0">
                <a:latin typeface="Times New Roman"/>
                <a:ea typeface="Times New Roman"/>
                <a:cs typeface="Times New Roman"/>
                <a:sym typeface="Times New Roman"/>
              </a:rPr>
              <a:t>, Miami University Police Department</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Mike Smith, Mayor of Oxford</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D’Angelo Solomon, Associate Athletic Director of Revenue Generation</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Amy </a:t>
            </a:r>
            <a:r>
              <a:rPr lang="en-US" sz="1200" dirty="0" err="1">
                <a:latin typeface="Times New Roman"/>
                <a:ea typeface="Times New Roman"/>
                <a:cs typeface="Times New Roman"/>
                <a:sym typeface="Times New Roman"/>
              </a:rPr>
              <a:t>Shaiman</a:t>
            </a:r>
            <a:r>
              <a:rPr lang="en-US" sz="1200" dirty="0">
                <a:latin typeface="Times New Roman"/>
                <a:ea typeface="Times New Roman"/>
                <a:cs typeface="Times New Roman"/>
                <a:sym typeface="Times New Roman"/>
              </a:rPr>
              <a:t>, Application Team Leader</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Jannie Kamara, Student Body President</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Vada Stephens, ASG Academic Senator, PR of Black Student Law Association</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Sydnie Singleton</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Serenity Kemp</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2" name="Title 1">
            <a:extLst>
              <a:ext uri="{FF2B5EF4-FFF2-40B4-BE49-F238E27FC236}">
                <a16:creationId xmlns:a16="http://schemas.microsoft.com/office/drawing/2014/main" id="{2D29F44E-32D4-436D-9D43-8451A354C2C3}"/>
              </a:ext>
            </a:extLst>
          </p:cNvPr>
          <p:cNvSpPr>
            <a:spLocks noGrp="1"/>
          </p:cNvSpPr>
          <p:nvPr>
            <p:ph type="title" idx="4294967295"/>
          </p:nvPr>
        </p:nvSpPr>
        <p:spPr>
          <a:xfrm>
            <a:off x="628650" y="274638"/>
            <a:ext cx="7886700" cy="993775"/>
          </a:xfrm>
          <a:prstGeom prst="rect">
            <a:avLst/>
          </a:prstGeom>
        </p:spPr>
        <p:txBody>
          <a:bodyPr/>
          <a:lstStyle/>
          <a:p>
            <a:pPr rtl="0"/>
            <a:r>
              <a:rPr lang="en-US" sz="2800" b="1" i="0" dirty="0">
                <a:solidFill>
                  <a:srgbClr val="C80A2A"/>
                </a:solidFill>
                <a:effectLst/>
                <a:latin typeface="Helvetica Neue" panose="020B0604020202020204" charset="0"/>
                <a:ea typeface="Helvetica Neue" panose="020B0604020202020204" charset="0"/>
                <a:cs typeface="Helvetica Neue" panose="020B0604020202020204" charset="0"/>
              </a:rPr>
              <a:t>Charge of Advocacy and Partnerships Subcommittee</a:t>
            </a:r>
            <a:endParaRPr lang="en-US" dirty="0">
              <a:effectLst/>
            </a:endParaRPr>
          </a:p>
        </p:txBody>
      </p:sp>
      <p:sp>
        <p:nvSpPr>
          <p:cNvPr id="58" name="Google Shape;58;p9"/>
          <p:cNvSpPr txBox="1">
            <a:spLocks noGrp="1"/>
          </p:cNvSpPr>
          <p:nvPr>
            <p:ph type="body" idx="4"/>
          </p:nvPr>
        </p:nvSpPr>
        <p:spPr>
          <a:xfrm>
            <a:off x="517525" y="1601788"/>
            <a:ext cx="8215509" cy="2735262"/>
          </a:xfrm>
          <a:prstGeom prst="rect">
            <a:avLst/>
          </a:prstGeom>
          <a:noFill/>
          <a:ln>
            <a:noFill/>
          </a:ln>
        </p:spPr>
        <p:txBody>
          <a:bodyPr spcFirstLastPara="1" wrap="square" lIns="91425" tIns="45700" rIns="91425" bIns="45700" anchor="t" anchorCtr="0">
            <a:noAutofit/>
          </a:bodyPr>
          <a:lstStyle/>
          <a:p>
            <a:pPr marL="457200" marR="0" lvl="0" indent="-330200" algn="l" rtl="0">
              <a:lnSpc>
                <a:spcPct val="100000"/>
              </a:lnSpc>
              <a:spcBef>
                <a:spcPts val="400"/>
              </a:spcBef>
              <a:spcAft>
                <a:spcPts val="0"/>
              </a:spcAft>
              <a:buClr>
                <a:schemeClr val="dk2"/>
              </a:buClr>
              <a:buSzPts val="1600"/>
              <a:buFont typeface="Merriweather Sans"/>
              <a:buChar char="»"/>
            </a:pPr>
            <a:r>
              <a:rPr lang="en-US" sz="1600" dirty="0">
                <a:solidFill>
                  <a:schemeClr val="accent3"/>
                </a:solidFill>
                <a:latin typeface="Times New Roman"/>
                <a:ea typeface="Times New Roman"/>
                <a:cs typeface="Times New Roman"/>
                <a:sym typeface="Times New Roman"/>
              </a:rPr>
              <a:t>Beyond listening, dialogue and cultural competency, we need plans for action and change. Students need to learn how to become effect advocates, responsible allies, engaged citizens, and future leaders who will bring about positive, lasting change at Miami, in Oxford, in their local communities, in the state, and in the nation.</a:t>
            </a:r>
            <a:endParaRPr sz="1600" dirty="0">
              <a:solidFill>
                <a:schemeClr val="accent3"/>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2" name="Title 1">
            <a:extLst>
              <a:ext uri="{FF2B5EF4-FFF2-40B4-BE49-F238E27FC236}">
                <a16:creationId xmlns:a16="http://schemas.microsoft.com/office/drawing/2014/main" id="{0A7135C3-C560-418B-BEEC-4B60D5FEE5DB}"/>
              </a:ext>
            </a:extLst>
          </p:cNvPr>
          <p:cNvSpPr>
            <a:spLocks noGrp="1"/>
          </p:cNvSpPr>
          <p:nvPr>
            <p:ph type="title" idx="4294967295"/>
          </p:nvPr>
        </p:nvSpPr>
        <p:spPr>
          <a:xfrm>
            <a:off x="628650" y="194171"/>
            <a:ext cx="7886700" cy="993775"/>
          </a:xfrm>
          <a:prstGeom prst="rect">
            <a:avLst/>
          </a:prstGeom>
        </p:spPr>
        <p:txBody>
          <a:bodyPr/>
          <a:lstStyle/>
          <a:p>
            <a:pPr rtl="0"/>
            <a:r>
              <a:rPr lang="en-US" sz="3200" b="1" i="0" dirty="0">
                <a:solidFill>
                  <a:srgbClr val="C80A2A"/>
                </a:solidFill>
                <a:effectLst/>
                <a:latin typeface="Helvetica Neue" panose="020B0604020202020204" charset="0"/>
                <a:ea typeface="Helvetica Neue" panose="020B0604020202020204" charset="0"/>
                <a:cs typeface="Helvetica Neue" panose="020B0604020202020204" charset="0"/>
              </a:rPr>
              <a:t>Subcommittee’s Interpretation and Discussions</a:t>
            </a:r>
            <a:endParaRPr lang="en-US" dirty="0">
              <a:effectLst/>
            </a:endParaRPr>
          </a:p>
        </p:txBody>
      </p:sp>
      <p:sp>
        <p:nvSpPr>
          <p:cNvPr id="64" name="Google Shape;64;p10"/>
          <p:cNvSpPr txBox="1">
            <a:spLocks noGrp="1"/>
          </p:cNvSpPr>
          <p:nvPr>
            <p:ph type="body" idx="4"/>
          </p:nvPr>
        </p:nvSpPr>
        <p:spPr>
          <a:xfrm>
            <a:off x="495579" y="1360386"/>
            <a:ext cx="8277154" cy="3216792"/>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600"/>
              <a:buChar char="»"/>
            </a:pPr>
            <a:r>
              <a:rPr lang="en-US" sz="1400" dirty="0">
                <a:solidFill>
                  <a:schemeClr val="accent3"/>
                </a:solidFill>
                <a:latin typeface="Times New Roman"/>
                <a:ea typeface="Times New Roman"/>
                <a:cs typeface="Times New Roman"/>
                <a:sym typeface="Times New Roman"/>
              </a:rPr>
              <a:t>What is an effective advocate?</a:t>
            </a:r>
            <a:endParaRPr dirty="0"/>
          </a:p>
          <a:p>
            <a:pPr marL="0" lvl="0" indent="0" algn="l" rtl="0">
              <a:lnSpc>
                <a:spcPct val="107000"/>
              </a:lnSpc>
              <a:spcBef>
                <a:spcPts val="800"/>
              </a:spcBef>
              <a:spcAft>
                <a:spcPts val="0"/>
              </a:spcAft>
              <a:buSzPts val="1600"/>
              <a:buChar char="»"/>
            </a:pPr>
            <a:r>
              <a:rPr lang="en-US" sz="1400" dirty="0">
                <a:solidFill>
                  <a:schemeClr val="accent3"/>
                </a:solidFill>
                <a:latin typeface="Times New Roman"/>
                <a:ea typeface="Times New Roman"/>
                <a:cs typeface="Times New Roman"/>
                <a:sym typeface="Times New Roman"/>
              </a:rPr>
              <a:t>A person who or organization that publicly supports or recommends a particular cause or program and is successful in producing a desired or intended result/outcome.</a:t>
            </a:r>
            <a:endParaRPr dirty="0"/>
          </a:p>
          <a:p>
            <a:pPr marL="0" lvl="0" indent="0" algn="l" rtl="0">
              <a:lnSpc>
                <a:spcPct val="107000"/>
              </a:lnSpc>
              <a:spcBef>
                <a:spcPts val="800"/>
              </a:spcBef>
              <a:spcAft>
                <a:spcPts val="0"/>
              </a:spcAft>
              <a:buSzPts val="1600"/>
              <a:buChar char="»"/>
            </a:pPr>
            <a:r>
              <a:rPr lang="en-US" sz="1400" dirty="0">
                <a:solidFill>
                  <a:schemeClr val="accent3"/>
                </a:solidFill>
                <a:latin typeface="Times New Roman"/>
                <a:ea typeface="Times New Roman"/>
                <a:cs typeface="Times New Roman"/>
                <a:sym typeface="Times New Roman"/>
              </a:rPr>
              <a:t>What is a responsible ally?</a:t>
            </a:r>
            <a:endParaRPr dirty="0"/>
          </a:p>
          <a:p>
            <a:pPr marL="0" lvl="0" indent="0" algn="l" rtl="0">
              <a:lnSpc>
                <a:spcPct val="107000"/>
              </a:lnSpc>
              <a:spcBef>
                <a:spcPts val="800"/>
              </a:spcBef>
              <a:spcAft>
                <a:spcPts val="0"/>
              </a:spcAft>
              <a:buSzPts val="1600"/>
              <a:buChar char="»"/>
            </a:pPr>
            <a:r>
              <a:rPr lang="en-US" sz="1400" dirty="0">
                <a:solidFill>
                  <a:schemeClr val="accent3"/>
                </a:solidFill>
                <a:latin typeface="Times New Roman"/>
                <a:ea typeface="Times New Roman"/>
                <a:cs typeface="Times New Roman"/>
                <a:sym typeface="Times New Roman"/>
              </a:rPr>
              <a:t>A person or organization with an explicit and direct partnership with another person or organization rooted in a sense of obligation, care, and/or concern. (Typically an ally is someone from a non-marginalized identity, so context matters).</a:t>
            </a:r>
            <a:endParaRPr dirty="0"/>
          </a:p>
          <a:p>
            <a:pPr marL="0" lvl="0" indent="0" algn="l" rtl="0">
              <a:lnSpc>
                <a:spcPct val="107000"/>
              </a:lnSpc>
              <a:spcBef>
                <a:spcPts val="800"/>
              </a:spcBef>
              <a:spcAft>
                <a:spcPts val="0"/>
              </a:spcAft>
              <a:buSzPts val="1600"/>
              <a:buChar char="»"/>
            </a:pPr>
            <a:r>
              <a:rPr lang="en-US" sz="1400" dirty="0">
                <a:solidFill>
                  <a:schemeClr val="accent3"/>
                </a:solidFill>
                <a:latin typeface="Times New Roman"/>
                <a:ea typeface="Times New Roman"/>
                <a:cs typeface="Times New Roman"/>
                <a:sym typeface="Times New Roman"/>
              </a:rPr>
              <a:t>We must avoid “performative </a:t>
            </a:r>
            <a:r>
              <a:rPr lang="en-US" sz="1400" dirty="0" err="1">
                <a:solidFill>
                  <a:schemeClr val="accent3"/>
                </a:solidFill>
                <a:latin typeface="Times New Roman"/>
                <a:ea typeface="Times New Roman"/>
                <a:cs typeface="Times New Roman"/>
                <a:sym typeface="Times New Roman"/>
              </a:rPr>
              <a:t>allyship</a:t>
            </a:r>
            <a:r>
              <a:rPr lang="en-US" sz="1400" dirty="0">
                <a:solidFill>
                  <a:schemeClr val="accent3"/>
                </a:solidFill>
                <a:latin typeface="Times New Roman"/>
                <a:ea typeface="Times New Roman"/>
                <a:cs typeface="Times New Roman"/>
                <a:sym typeface="Times New Roman"/>
              </a:rPr>
              <a:t>” (condemning racism, sexism, discrimination, and/or systemic oppression but enabling or allowing its effects in the organization/institution)</a:t>
            </a:r>
            <a:endParaRPr dirty="0"/>
          </a:p>
          <a:p>
            <a:pPr marL="0" lvl="0" indent="0" algn="l" rtl="0">
              <a:lnSpc>
                <a:spcPct val="107000"/>
              </a:lnSpc>
              <a:spcBef>
                <a:spcPts val="800"/>
              </a:spcBef>
              <a:spcAft>
                <a:spcPts val="0"/>
              </a:spcAft>
              <a:buSzPts val="1600"/>
              <a:buChar char="»"/>
            </a:pPr>
            <a:r>
              <a:rPr lang="en-US" sz="1400" dirty="0">
                <a:solidFill>
                  <a:schemeClr val="accent3"/>
                </a:solidFill>
                <a:latin typeface="Times New Roman"/>
                <a:ea typeface="Times New Roman"/>
                <a:cs typeface="Times New Roman"/>
                <a:sym typeface="Times New Roman"/>
              </a:rPr>
              <a:t>Effective advocates and responsible allies have “moral courage.” Moral courage is the willingness to take action for ethical reasons despite the risk of adverse consequences.</a:t>
            </a:r>
            <a:endParaRPr sz="1400" dirty="0">
              <a:solidFill>
                <a:schemeClr val="accent3"/>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2" name="Title 1">
            <a:extLst>
              <a:ext uri="{FF2B5EF4-FFF2-40B4-BE49-F238E27FC236}">
                <a16:creationId xmlns:a16="http://schemas.microsoft.com/office/drawing/2014/main" id="{89D60510-C7FF-47E4-81AB-9FA9CD92BD6C}"/>
              </a:ext>
            </a:extLst>
          </p:cNvPr>
          <p:cNvSpPr>
            <a:spLocks noGrp="1"/>
          </p:cNvSpPr>
          <p:nvPr>
            <p:ph type="title" idx="4294967295"/>
          </p:nvPr>
        </p:nvSpPr>
        <p:spPr>
          <a:xfrm>
            <a:off x="628650" y="274638"/>
            <a:ext cx="7886700" cy="993775"/>
          </a:xfrm>
          <a:prstGeom prst="rect">
            <a:avLst/>
          </a:prstGeom>
        </p:spPr>
        <p:txBody>
          <a:bodyPr/>
          <a:lstStyle/>
          <a:p>
            <a:pPr rtl="0"/>
            <a:r>
              <a:rPr lang="en-US" sz="3200" b="1" i="0" dirty="0">
                <a:solidFill>
                  <a:srgbClr val="C80A2A"/>
                </a:solidFill>
                <a:effectLst/>
                <a:latin typeface="Helvetica Neue" panose="020B0604020202020204" charset="0"/>
                <a:ea typeface="Helvetica Neue" panose="020B0604020202020204" charset="0"/>
                <a:cs typeface="Helvetica Neue" panose="020B0604020202020204" charset="0"/>
              </a:rPr>
              <a:t>Key Internal Partnerships</a:t>
            </a:r>
            <a:endParaRPr lang="en-US" dirty="0">
              <a:effectLst/>
            </a:endParaRPr>
          </a:p>
        </p:txBody>
      </p:sp>
      <p:sp>
        <p:nvSpPr>
          <p:cNvPr id="70" name="Google Shape;70;p11"/>
          <p:cNvSpPr txBox="1">
            <a:spLocks noGrp="1"/>
          </p:cNvSpPr>
          <p:nvPr>
            <p:ph type="body" idx="4"/>
          </p:nvPr>
        </p:nvSpPr>
        <p:spPr>
          <a:xfrm>
            <a:off x="517525" y="1601788"/>
            <a:ext cx="8287428" cy="2735262"/>
          </a:xfrm>
          <a:prstGeom prst="rect">
            <a:avLst/>
          </a:prstGeom>
          <a:noFill/>
          <a:ln>
            <a:noFill/>
          </a:ln>
        </p:spPr>
        <p:txBody>
          <a:bodyPr spcFirstLastPara="1" wrap="square" lIns="91425" tIns="45700" rIns="91425" bIns="45700" anchor="t" anchorCtr="0">
            <a:noAutofit/>
          </a:bodyPr>
          <a:lstStyle/>
          <a:p>
            <a:pPr marL="457200" marR="0" lvl="0" indent="-330200" algn="l" rtl="0">
              <a:lnSpc>
                <a:spcPct val="100000"/>
              </a:lnSpc>
              <a:spcBef>
                <a:spcPts val="400"/>
              </a:spcBef>
              <a:spcAft>
                <a:spcPts val="0"/>
              </a:spcAft>
              <a:buClr>
                <a:schemeClr val="dk2"/>
              </a:buClr>
              <a:buSzPts val="1600"/>
              <a:buFont typeface="Merriweather Sans"/>
              <a:buChar char="»"/>
            </a:pPr>
            <a:r>
              <a:rPr lang="en-US" sz="1600" dirty="0">
                <a:solidFill>
                  <a:schemeClr val="accent3"/>
                </a:solidFill>
                <a:latin typeface="Times New Roman"/>
                <a:ea typeface="Times New Roman"/>
                <a:cs typeface="Times New Roman"/>
                <a:sym typeface="Times New Roman"/>
              </a:rPr>
              <a:t>Office of Institutional Diversity, Center for Student Diversity and Inclusion, Office of Residence Life, Office of Greek Life, Faculty Senate, Miami University Police Department, Association of Black Faculty and Staff, Asian and Asian American Faculty and Staff Association, Association of Latino/a Faculty and Staff, International Faculty and Staff Association, University Athletics, Student Success Center, various DEI units within colleges</a:t>
            </a:r>
            <a:endParaRPr dirty="0"/>
          </a:p>
          <a:p>
            <a:pPr marL="457200" marR="0" lvl="0" indent="-228600" algn="l" rtl="0">
              <a:lnSpc>
                <a:spcPct val="100000"/>
              </a:lnSpc>
              <a:spcBef>
                <a:spcPts val="400"/>
              </a:spcBef>
              <a:spcAft>
                <a:spcPts val="0"/>
              </a:spcAft>
              <a:buClr>
                <a:schemeClr val="dk2"/>
              </a:buClr>
              <a:buSzPts val="1600"/>
              <a:buFont typeface="Merriweather Sans"/>
              <a:buNone/>
            </a:pPr>
            <a:endParaRPr sz="1600" dirty="0">
              <a:solidFill>
                <a:schemeClr val="accent3"/>
              </a:solidFill>
              <a:latin typeface="Times New Roman"/>
              <a:ea typeface="Times New Roman"/>
              <a:cs typeface="Times New Roman"/>
              <a:sym typeface="Times New Roman"/>
            </a:endParaRPr>
          </a:p>
          <a:p>
            <a:pPr marL="457200" marR="0" lvl="0" indent="-330200" algn="l" rtl="0">
              <a:lnSpc>
                <a:spcPct val="100000"/>
              </a:lnSpc>
              <a:spcBef>
                <a:spcPts val="400"/>
              </a:spcBef>
              <a:spcAft>
                <a:spcPts val="0"/>
              </a:spcAft>
              <a:buClr>
                <a:schemeClr val="dk2"/>
              </a:buClr>
              <a:buSzPts val="1600"/>
              <a:buFont typeface="Merriweather Sans"/>
              <a:buChar char="»"/>
            </a:pPr>
            <a:r>
              <a:rPr lang="en-US" sz="1600" dirty="0">
                <a:solidFill>
                  <a:schemeClr val="accent3"/>
                </a:solidFill>
                <a:latin typeface="Times New Roman"/>
                <a:ea typeface="Times New Roman"/>
                <a:cs typeface="Times New Roman"/>
                <a:sym typeface="Times New Roman"/>
              </a:rPr>
              <a:t>Association of Student Government, Graduate Student Association, Graduate Student of Color Association, Diversity Affairs Council, student-athletes, Redhawk COUNTS, Unidos, Black Student Action Association, Hillel, Janus Forum, Greek-lettered organizations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2" name="Title 1">
            <a:extLst>
              <a:ext uri="{FF2B5EF4-FFF2-40B4-BE49-F238E27FC236}">
                <a16:creationId xmlns:a16="http://schemas.microsoft.com/office/drawing/2014/main" id="{E8EF1341-28D3-4522-932C-13DBE40A837A}"/>
              </a:ext>
            </a:extLst>
          </p:cNvPr>
          <p:cNvSpPr>
            <a:spLocks noGrp="1"/>
          </p:cNvSpPr>
          <p:nvPr>
            <p:ph type="title" idx="4294967295"/>
          </p:nvPr>
        </p:nvSpPr>
        <p:spPr>
          <a:xfrm>
            <a:off x="628650" y="274638"/>
            <a:ext cx="7886700" cy="993775"/>
          </a:xfrm>
          <a:prstGeom prst="rect">
            <a:avLst/>
          </a:prstGeom>
        </p:spPr>
        <p:txBody>
          <a:bodyPr/>
          <a:lstStyle/>
          <a:p>
            <a:pPr rtl="0"/>
            <a:r>
              <a:rPr lang="en-US" sz="3200" b="1" i="0" dirty="0">
                <a:solidFill>
                  <a:srgbClr val="C80A2A"/>
                </a:solidFill>
                <a:effectLst/>
                <a:latin typeface="Helvetica Neue" panose="020B0604020202020204" charset="0"/>
                <a:ea typeface="Helvetica Neue" panose="020B0604020202020204" charset="0"/>
                <a:cs typeface="Helvetica Neue" panose="020B0604020202020204" charset="0"/>
              </a:rPr>
              <a:t>Key External Partnerships</a:t>
            </a:r>
            <a:endParaRPr lang="en-US" dirty="0">
              <a:effectLst/>
            </a:endParaRPr>
          </a:p>
        </p:txBody>
      </p:sp>
      <p:sp>
        <p:nvSpPr>
          <p:cNvPr id="76" name="Google Shape;76;p12"/>
          <p:cNvSpPr txBox="1">
            <a:spLocks noGrp="1"/>
          </p:cNvSpPr>
          <p:nvPr>
            <p:ph type="body" idx="4"/>
          </p:nvPr>
        </p:nvSpPr>
        <p:spPr>
          <a:xfrm>
            <a:off x="517525" y="1601788"/>
            <a:ext cx="8020300" cy="2735262"/>
          </a:xfrm>
          <a:prstGeom prst="rect">
            <a:avLst/>
          </a:prstGeom>
          <a:noFill/>
          <a:ln>
            <a:noFill/>
          </a:ln>
        </p:spPr>
        <p:txBody>
          <a:bodyPr spcFirstLastPara="1" wrap="square" lIns="91425" tIns="45700" rIns="91425" bIns="45700" anchor="t" anchorCtr="0">
            <a:noAutofit/>
          </a:bodyPr>
          <a:lstStyle/>
          <a:p>
            <a:pPr marL="457200" marR="0" lvl="0" indent="-330200" algn="l" rtl="0">
              <a:lnSpc>
                <a:spcPct val="100000"/>
              </a:lnSpc>
              <a:spcBef>
                <a:spcPts val="400"/>
              </a:spcBef>
              <a:spcAft>
                <a:spcPts val="0"/>
              </a:spcAft>
              <a:buClr>
                <a:schemeClr val="dk2"/>
              </a:buClr>
              <a:buSzPts val="1600"/>
              <a:buFont typeface="Merriweather Sans"/>
              <a:buChar char="»"/>
            </a:pPr>
            <a:r>
              <a:rPr lang="en-US" sz="1600" dirty="0">
                <a:latin typeface="Times New Roman"/>
                <a:ea typeface="Times New Roman"/>
                <a:cs typeface="Times New Roman"/>
                <a:sym typeface="Times New Roman"/>
              </a:rPr>
              <a:t>City of Oxford, Oxford NAACP, Oxford Police Department, Oxford Police Community Relations and Review Commission, Western College Alumni Association, Black Alumni Association, Cincinnati Public Schools, employers who value DEI, alumni supporting DEI</a:t>
            </a:r>
            <a:endParaRPr sz="1600" dirty="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2" name="Title 1">
            <a:extLst>
              <a:ext uri="{FF2B5EF4-FFF2-40B4-BE49-F238E27FC236}">
                <a16:creationId xmlns:a16="http://schemas.microsoft.com/office/drawing/2014/main" id="{5F295423-E48F-4722-9215-478EA4E7DD85}"/>
              </a:ext>
            </a:extLst>
          </p:cNvPr>
          <p:cNvSpPr>
            <a:spLocks noGrp="1"/>
          </p:cNvSpPr>
          <p:nvPr>
            <p:ph type="title" idx="4294967295"/>
          </p:nvPr>
        </p:nvSpPr>
        <p:spPr>
          <a:xfrm>
            <a:off x="628650" y="274638"/>
            <a:ext cx="7886700" cy="993775"/>
          </a:xfrm>
          <a:prstGeom prst="rect">
            <a:avLst/>
          </a:prstGeom>
        </p:spPr>
        <p:txBody>
          <a:bodyPr/>
          <a:lstStyle/>
          <a:p>
            <a:pPr rtl="0"/>
            <a:r>
              <a:rPr lang="en-US" sz="3200" b="1" i="0" dirty="0">
                <a:solidFill>
                  <a:srgbClr val="C80A2A"/>
                </a:solidFill>
                <a:effectLst/>
                <a:latin typeface="Helvetica Neue" panose="020B0604020202020204" charset="0"/>
                <a:ea typeface="Helvetica Neue" panose="020B0604020202020204" charset="0"/>
                <a:cs typeface="Helvetica Neue" panose="020B0604020202020204" charset="0"/>
              </a:rPr>
              <a:t>Preview of Recommendations</a:t>
            </a:r>
            <a:endParaRPr lang="en-US" dirty="0">
              <a:effectLst/>
            </a:endParaRPr>
          </a:p>
        </p:txBody>
      </p:sp>
      <p:sp>
        <p:nvSpPr>
          <p:cNvPr id="82" name="Google Shape;82;p13"/>
          <p:cNvSpPr txBox="1">
            <a:spLocks noGrp="1"/>
          </p:cNvSpPr>
          <p:nvPr>
            <p:ph type="body" idx="4"/>
          </p:nvPr>
        </p:nvSpPr>
        <p:spPr>
          <a:xfrm>
            <a:off x="488264" y="1331126"/>
            <a:ext cx="8318250" cy="3463372"/>
          </a:xfrm>
          <a:prstGeom prst="rect">
            <a:avLst/>
          </a:prstGeom>
          <a:noFill/>
          <a:ln>
            <a:noFill/>
          </a:ln>
        </p:spPr>
        <p:txBody>
          <a:bodyPr spcFirstLastPara="1" wrap="square" lIns="91425" tIns="45700" rIns="91425" bIns="45700" anchor="t" anchorCtr="0">
            <a:noAutofit/>
          </a:bodyPr>
          <a:lstStyle/>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Expand our partnership with Cincinnati Public Schools to include Dayton and Cleveland </a:t>
            </a:r>
            <a:r>
              <a:rPr lang="en-US" sz="1200" u="sng" dirty="0">
                <a:solidFill>
                  <a:schemeClr val="hlink"/>
                </a:solidFill>
                <a:latin typeface="Times New Roman"/>
                <a:ea typeface="Times New Roman"/>
                <a:cs typeface="Times New Roman"/>
                <a:sym typeface="Times New Roman"/>
                <a:hlinkClick r:id="rId3"/>
              </a:rPr>
              <a:t>https://miamioh.edu/news/top-stories/2017/08/cincinnati-public-schools-miami.html</a:t>
            </a:r>
            <a:endParaRPr sz="1200" dirty="0">
              <a:latin typeface="Times New Roman"/>
              <a:ea typeface="Times New Roman"/>
              <a:cs typeface="Times New Roman"/>
              <a:sym typeface="Times New Roman"/>
            </a:endParaRPr>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Commit significant recruiting resources to minority-majority cities and Title 1 high schools </a:t>
            </a:r>
            <a:r>
              <a:rPr lang="en-US" sz="1200" u="sng" dirty="0">
                <a:solidFill>
                  <a:schemeClr val="hlink"/>
                </a:solidFill>
                <a:latin typeface="Times New Roman"/>
                <a:ea typeface="Times New Roman"/>
                <a:cs typeface="Times New Roman"/>
                <a:sym typeface="Times New Roman"/>
                <a:hlinkClick r:id="rId4"/>
              </a:rPr>
              <a:t>https://www2.ed.gov/programs/titleiparta/index.html</a:t>
            </a:r>
            <a:endParaRPr sz="1200" dirty="0">
              <a:latin typeface="Times New Roman"/>
              <a:ea typeface="Times New Roman"/>
              <a:cs typeface="Times New Roman"/>
              <a:sym typeface="Times New Roman"/>
            </a:endParaRPr>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Identify and partner with organizations such as The PhD Project to increase faculty diversity </a:t>
            </a:r>
            <a:r>
              <a:rPr lang="en-US" sz="1200" u="sng" dirty="0">
                <a:solidFill>
                  <a:schemeClr val="hlink"/>
                </a:solidFill>
                <a:latin typeface="Times New Roman"/>
                <a:ea typeface="Times New Roman"/>
                <a:cs typeface="Times New Roman"/>
                <a:sym typeface="Times New Roman"/>
                <a:hlinkClick r:id="rId5"/>
              </a:rPr>
              <a:t>https://www.phdproject.org/</a:t>
            </a:r>
            <a:endParaRPr sz="1200" dirty="0">
              <a:latin typeface="Times New Roman"/>
              <a:ea typeface="Times New Roman"/>
              <a:cs typeface="Times New Roman"/>
              <a:sym typeface="Times New Roman"/>
            </a:endParaRPr>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Increase resources to NPHC and multicultural organizations</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Have key internal and external partners rotate hosting responsibilities for monthly “Advocacy and Allies” happy hour events</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Establish study away/teach away programs (semester long) with historically Black colleges and universities (HBCUs) and Hispanic-serving institutions (HSIs)</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Provide teaching and research grants for faculty and students whose work contribute to overturning systemic oppression and biases that impede the ability of minorities and other marginalized groups</a:t>
            </a:r>
            <a:endParaRPr dirty="0"/>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Establish and empower a Title VI Office to investigate and make findings regarding racial harassment and discrimination complaints on campus </a:t>
            </a:r>
            <a:r>
              <a:rPr lang="en-US" sz="1200" u="sng" dirty="0">
                <a:solidFill>
                  <a:schemeClr val="hlink"/>
                </a:solidFill>
                <a:latin typeface="Times New Roman"/>
                <a:ea typeface="Times New Roman"/>
                <a:cs typeface="Times New Roman"/>
                <a:sym typeface="Times New Roman"/>
                <a:hlinkClick r:id="rId6"/>
              </a:rPr>
              <a:t>https://www2.ed.gov/about/offices/list/ocr/docs/hq43e4.html</a:t>
            </a:r>
            <a:endParaRPr sz="1200" dirty="0">
              <a:latin typeface="Times New Roman"/>
              <a:ea typeface="Times New Roman"/>
              <a:cs typeface="Times New Roman"/>
              <a:sym typeface="Times New Roman"/>
            </a:endParaRPr>
          </a:p>
          <a:p>
            <a:pPr marL="457200" marR="0" lvl="0" indent="-330200" algn="l" rtl="0">
              <a:lnSpc>
                <a:spcPct val="100000"/>
              </a:lnSpc>
              <a:spcBef>
                <a:spcPts val="400"/>
              </a:spcBef>
              <a:spcAft>
                <a:spcPts val="0"/>
              </a:spcAft>
              <a:buClr>
                <a:schemeClr val="dk2"/>
              </a:buClr>
              <a:buSzPts val="1600"/>
              <a:buFont typeface="Merriweather Sans"/>
              <a:buChar char="»"/>
            </a:pPr>
            <a:r>
              <a:rPr lang="en-US" sz="1200" dirty="0">
                <a:latin typeface="Times New Roman"/>
                <a:ea typeface="Times New Roman"/>
                <a:cs typeface="Times New Roman"/>
                <a:sym typeface="Times New Roman"/>
              </a:rPr>
              <a:t>Revise Student Code of Conduct to explicitly include Title VI under Prohibited Conduct section </a:t>
            </a:r>
            <a:r>
              <a:rPr lang="en-US" sz="1200" u="sng" dirty="0">
                <a:solidFill>
                  <a:schemeClr val="hlink"/>
                </a:solidFill>
                <a:latin typeface="Times New Roman"/>
                <a:ea typeface="Times New Roman"/>
                <a:cs typeface="Times New Roman"/>
                <a:sym typeface="Times New Roman"/>
                <a:hlinkClick r:id="rId7"/>
              </a:rPr>
              <a:t>https://miamioh.edu/policy-library/students/student-code-of-conduct/prohibited-conduct.html</a:t>
            </a:r>
            <a:endParaRPr sz="1200" dirty="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2" name="Title 1">
            <a:extLst>
              <a:ext uri="{FF2B5EF4-FFF2-40B4-BE49-F238E27FC236}">
                <a16:creationId xmlns:a16="http://schemas.microsoft.com/office/drawing/2014/main" id="{6C06C00D-2A19-43FB-A59E-F28A52AE27E3}"/>
              </a:ext>
            </a:extLst>
          </p:cNvPr>
          <p:cNvSpPr>
            <a:spLocks noGrp="1"/>
          </p:cNvSpPr>
          <p:nvPr>
            <p:ph type="title" idx="4294967295"/>
          </p:nvPr>
        </p:nvSpPr>
        <p:spPr>
          <a:xfrm>
            <a:off x="628650" y="186856"/>
            <a:ext cx="7886700" cy="993775"/>
          </a:xfrm>
          <a:prstGeom prst="rect">
            <a:avLst/>
          </a:prstGeom>
        </p:spPr>
        <p:txBody>
          <a:bodyPr/>
          <a:lstStyle/>
          <a:p>
            <a:pPr rtl="0"/>
            <a:r>
              <a:rPr lang="en-US" sz="3200" b="1" i="0" dirty="0">
                <a:solidFill>
                  <a:srgbClr val="C80A2A"/>
                </a:solidFill>
                <a:effectLst/>
                <a:latin typeface="Helvetica Neue" panose="020B0604020202020204" charset="0"/>
                <a:ea typeface="Helvetica Neue" panose="020B0604020202020204" charset="0"/>
                <a:cs typeface="Helvetica Neue" panose="020B0604020202020204" charset="0"/>
              </a:rPr>
              <a:t>Big idea for a positive lasting and transformative change</a:t>
            </a:r>
            <a:endParaRPr lang="en-US" dirty="0">
              <a:effectLst/>
            </a:endParaRPr>
          </a:p>
        </p:txBody>
      </p:sp>
      <p:sp>
        <p:nvSpPr>
          <p:cNvPr id="87" name="Google Shape;87;p14"/>
          <p:cNvSpPr txBox="1">
            <a:spLocks noGrp="1"/>
          </p:cNvSpPr>
          <p:nvPr>
            <p:ph type="body" idx="4"/>
          </p:nvPr>
        </p:nvSpPr>
        <p:spPr>
          <a:xfrm>
            <a:off x="510210" y="1367701"/>
            <a:ext cx="8266879" cy="3216792"/>
          </a:xfrm>
          <a:prstGeom prst="rect">
            <a:avLst/>
          </a:prstGeom>
          <a:noFill/>
          <a:ln>
            <a:noFill/>
          </a:ln>
        </p:spPr>
        <p:txBody>
          <a:bodyPr spcFirstLastPara="1" wrap="square" lIns="91425" tIns="45700" rIns="91425" bIns="45700" anchor="t" anchorCtr="0">
            <a:noAutofit/>
          </a:bodyPr>
          <a:lstStyle/>
          <a:p>
            <a:pPr marL="457200" marR="0" lvl="0" indent="-330200" algn="l" rtl="0">
              <a:lnSpc>
                <a:spcPct val="100000"/>
              </a:lnSpc>
              <a:spcBef>
                <a:spcPts val="400"/>
              </a:spcBef>
              <a:spcAft>
                <a:spcPts val="0"/>
              </a:spcAft>
              <a:buClr>
                <a:schemeClr val="dk2"/>
              </a:buClr>
              <a:buSzPts val="1600"/>
              <a:buFont typeface="Merriweather Sans"/>
              <a:buChar char="»"/>
            </a:pPr>
            <a:r>
              <a:rPr lang="en-US" sz="1400" dirty="0">
                <a:solidFill>
                  <a:schemeClr val="accent3"/>
                </a:solidFill>
                <a:latin typeface="Times New Roman"/>
                <a:ea typeface="Times New Roman"/>
                <a:cs typeface="Times New Roman"/>
                <a:sym typeface="Times New Roman"/>
              </a:rPr>
              <a:t>Establish a Center for Justice, Advocacy, and Community Engagement (JACE Center)</a:t>
            </a:r>
            <a:endParaRPr dirty="0"/>
          </a:p>
          <a:p>
            <a:pPr marL="127000" lvl="0" indent="0" algn="l" rtl="0">
              <a:lnSpc>
                <a:spcPct val="100000"/>
              </a:lnSpc>
              <a:spcBef>
                <a:spcPts val="400"/>
              </a:spcBef>
              <a:spcAft>
                <a:spcPts val="0"/>
              </a:spcAft>
              <a:buSzPts val="1600"/>
              <a:buNone/>
            </a:pPr>
            <a:endParaRPr sz="1400" dirty="0">
              <a:solidFill>
                <a:schemeClr val="accent3"/>
              </a:solidFill>
              <a:latin typeface="Times New Roman"/>
              <a:ea typeface="Times New Roman"/>
              <a:cs typeface="Times New Roman"/>
              <a:sym typeface="Times New Roman"/>
            </a:endParaRPr>
          </a:p>
          <a:p>
            <a:pPr marL="457200" marR="0" lvl="0" indent="-330200" algn="l" rtl="0">
              <a:lnSpc>
                <a:spcPct val="100000"/>
              </a:lnSpc>
              <a:spcBef>
                <a:spcPts val="400"/>
              </a:spcBef>
              <a:spcAft>
                <a:spcPts val="0"/>
              </a:spcAft>
              <a:buClr>
                <a:schemeClr val="dk2"/>
              </a:buClr>
              <a:buSzPts val="1600"/>
              <a:buFont typeface="Merriweather Sans"/>
              <a:buChar char="»"/>
            </a:pPr>
            <a:r>
              <a:rPr lang="en-US" sz="1400" dirty="0">
                <a:solidFill>
                  <a:srgbClr val="000000"/>
                </a:solidFill>
                <a:latin typeface="Times New Roman"/>
                <a:ea typeface="Times New Roman"/>
                <a:cs typeface="Times New Roman"/>
                <a:sym typeface="Times New Roman"/>
              </a:rPr>
              <a:t>The vision is for a full-time faculty/staff with JACE expertise (social/organizational justice, diversity, equity, inclusion, community/civic engagement, etc.) to lead this work and direct the center with a committee made up of faculty, staff, and student representation who will give programmatic recommendations in terms of combating systemic oppression and bigotry and guide the trajectory of the center based on the five pillar of 1) Open Dialogue and </a:t>
            </a:r>
            <a:r>
              <a:rPr lang="en-US" sz="1400" dirty="0" err="1">
                <a:solidFill>
                  <a:srgbClr val="000000"/>
                </a:solidFill>
                <a:latin typeface="Times New Roman"/>
                <a:ea typeface="Times New Roman"/>
                <a:cs typeface="Times New Roman"/>
                <a:sym typeface="Times New Roman"/>
              </a:rPr>
              <a:t>Allyship</a:t>
            </a:r>
            <a:r>
              <a:rPr lang="en-US" sz="1400" dirty="0">
                <a:solidFill>
                  <a:srgbClr val="000000"/>
                </a:solidFill>
                <a:latin typeface="Times New Roman"/>
                <a:ea typeface="Times New Roman"/>
                <a:cs typeface="Times New Roman"/>
                <a:sym typeface="Times New Roman"/>
              </a:rPr>
              <a:t>, 2) Cultural Competency, 3) Advocacy and Partnerships, 4) Structural and Resource Support, and 5) Inclusion and Accountability.</a:t>
            </a:r>
            <a:endParaRPr dirty="0"/>
          </a:p>
          <a:p>
            <a:pPr marL="457200" lvl="0" indent="-330200" algn="l" rtl="0">
              <a:lnSpc>
                <a:spcPct val="100000"/>
              </a:lnSpc>
              <a:spcBef>
                <a:spcPts val="1200"/>
              </a:spcBef>
              <a:spcAft>
                <a:spcPts val="0"/>
              </a:spcAft>
              <a:buSzPts val="1600"/>
              <a:buChar char="»"/>
            </a:pPr>
            <a:r>
              <a:rPr lang="en-US" sz="1400" dirty="0">
                <a:solidFill>
                  <a:srgbClr val="000000"/>
                </a:solidFill>
                <a:latin typeface="Times New Roman"/>
                <a:ea typeface="Times New Roman"/>
                <a:cs typeface="Times New Roman"/>
                <a:sym typeface="Times New Roman"/>
              </a:rPr>
              <a:t>Objective: To structurally and culturally imbed JACE principles into the Miami experience in effort for students, faculty, and staff to become effective advocates, responsible allies, engaged citizens, and leaders who will bring about positive, transformative, lasting change at Miami, in Oxford, in their local communities, in the state, and in the nation.</a:t>
            </a:r>
            <a:endParaRPr sz="1400" dirty="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Custom Design">
  <a:themeElements>
    <a:clrScheme name="Miami 2015">
      <a:dk1>
        <a:srgbClr val="C80A2A"/>
      </a:dk1>
      <a:lt1>
        <a:srgbClr val="FFFFFF"/>
      </a:lt1>
      <a:dk2>
        <a:srgbClr val="C80A2A"/>
      </a:dk2>
      <a:lt2>
        <a:srgbClr val="FFFFFF"/>
      </a:lt2>
      <a:accent1>
        <a:srgbClr val="C80A2A"/>
      </a:accent1>
      <a:accent2>
        <a:srgbClr val="FFFFFF"/>
      </a:accent2>
      <a:accent3>
        <a:srgbClr val="000000"/>
      </a:accent3>
      <a:accent4>
        <a:srgbClr val="FFFFFF"/>
      </a:accent4>
      <a:accent5>
        <a:srgbClr val="C80A2A"/>
      </a:accent5>
      <a:accent6>
        <a:srgbClr val="404040"/>
      </a:accent6>
      <a:hlink>
        <a:srgbClr val="C80A2A"/>
      </a:hlink>
      <a:folHlink>
        <a:srgbClr val="4040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1709</Words>
  <Application>Microsoft Office PowerPoint</Application>
  <PresentationFormat>On-screen Show (16:9)</PresentationFormat>
  <Paragraphs>84</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Merriweather Sans</vt:lpstr>
      <vt:lpstr>Calibri</vt:lpstr>
      <vt:lpstr>Times New Roman</vt:lpstr>
      <vt:lpstr>Arial</vt:lpstr>
      <vt:lpstr>Helvetica Neue</vt:lpstr>
      <vt:lpstr>Roboto Slab</vt:lpstr>
      <vt:lpstr>Custom Design</vt:lpstr>
      <vt:lpstr>President’s Diversity, Equity, and Inclusion Task Force Town Hall</vt:lpstr>
      <vt:lpstr>Agenda </vt:lpstr>
      <vt:lpstr>Subcommittee Members</vt:lpstr>
      <vt:lpstr>Charge of Advocacy and Partnerships Subcommittee</vt:lpstr>
      <vt:lpstr>Subcommittee’s Interpretation and Discussions</vt:lpstr>
      <vt:lpstr>Key Internal Partnerships</vt:lpstr>
      <vt:lpstr>Key External Partnerships</vt:lpstr>
      <vt:lpstr>Preview of Recommendations</vt:lpstr>
      <vt:lpstr>Big idea for a positive lasting and transformative change</vt:lpstr>
      <vt:lpstr>Big idea contingency</vt:lpstr>
      <vt:lpstr>Institutional Response to Discriminatory Statements and Behavior (Differing viewpoints within the subcommittee)</vt:lpstr>
      <vt:lpstr>When blatantly discriminatory comments are made or clear acts of discrimination occur, do we have the moral courage to advocate for the University’s interest in an efficient, disruption-free institution?</vt:lpstr>
      <vt:lpstr>Concerns That Require More Discussion</vt:lpstr>
      <vt:lpstr>Start the Semester with Moral Courage</vt:lpstr>
      <vt:lpstr>Opportunity for Audience Engagement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President’s Diversity, Equity, and Inclusion Task Force Town Hall</dc:title>
  <dc:creator>Meade, Autumn Michele Ms.</dc:creator>
  <cp:lastModifiedBy>Meade, Autumn Michele Ms.</cp:lastModifiedBy>
  <cp:revision>1</cp:revision>
  <dcterms:modified xsi:type="dcterms:W3CDTF">2020-07-16T17:54:39Z</dcterms:modified>
</cp:coreProperties>
</file>