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1" r:id="rId1"/>
  </p:sldMasterIdLst>
  <p:notesMasterIdLst>
    <p:notesMasterId r:id="rId40"/>
  </p:notesMasterIdLst>
  <p:sldIdLst>
    <p:sldId id="257" r:id="rId2"/>
    <p:sldId id="259" r:id="rId3"/>
    <p:sldId id="1178" r:id="rId4"/>
    <p:sldId id="1179" r:id="rId5"/>
    <p:sldId id="1181" r:id="rId6"/>
    <p:sldId id="956" r:id="rId7"/>
    <p:sldId id="934" r:id="rId8"/>
    <p:sldId id="952" r:id="rId9"/>
    <p:sldId id="945" r:id="rId10"/>
    <p:sldId id="1182" r:id="rId11"/>
    <p:sldId id="1202" r:id="rId12"/>
    <p:sldId id="258" r:id="rId13"/>
    <p:sldId id="1198" r:id="rId14"/>
    <p:sldId id="1189" r:id="rId15"/>
    <p:sldId id="1190" r:id="rId16"/>
    <p:sldId id="1195" r:id="rId17"/>
    <p:sldId id="1200" r:id="rId18"/>
    <p:sldId id="1191" r:id="rId19"/>
    <p:sldId id="1201" r:id="rId20"/>
    <p:sldId id="1192" r:id="rId21"/>
    <p:sldId id="1196" r:id="rId22"/>
    <p:sldId id="1193" r:id="rId23"/>
    <p:sldId id="930" r:id="rId24"/>
    <p:sldId id="931" r:id="rId25"/>
    <p:sldId id="307" r:id="rId26"/>
    <p:sldId id="261" r:id="rId27"/>
    <p:sldId id="1188" r:id="rId28"/>
    <p:sldId id="954" r:id="rId29"/>
    <p:sldId id="1184" r:id="rId30"/>
    <p:sldId id="1185" r:id="rId31"/>
    <p:sldId id="1186" r:id="rId32"/>
    <p:sldId id="1187" r:id="rId33"/>
    <p:sldId id="1197" r:id="rId34"/>
    <p:sldId id="1199" r:id="rId35"/>
    <p:sldId id="1180" r:id="rId36"/>
    <p:sldId id="936" r:id="rId37"/>
    <p:sldId id="1203" r:id="rId38"/>
    <p:sldId id="960"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70" autoAdjust="0"/>
    <p:restoredTop sz="96021" autoAdjust="0"/>
  </p:normalViewPr>
  <p:slideViewPr>
    <p:cSldViewPr snapToGrid="0">
      <p:cViewPr varScale="1">
        <p:scale>
          <a:sx n="65" d="100"/>
          <a:sy n="65" d="100"/>
        </p:scale>
        <p:origin x="72" y="720"/>
      </p:cViewPr>
      <p:guideLst/>
    </p:cSldViewPr>
  </p:slideViewPr>
  <p:outlineViewPr>
    <p:cViewPr>
      <p:scale>
        <a:sx n="33" d="100"/>
        <a:sy n="33" d="100"/>
      </p:scale>
      <p:origin x="0" y="-18984"/>
    </p:cViewPr>
  </p:outlineViewPr>
  <p:notesTextViewPr>
    <p:cViewPr>
      <p:scale>
        <a:sx n="1" d="1"/>
        <a:sy n="1" d="1"/>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_rels/data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_rels/drawing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0BB23F-8598-4F67-9A0A-F6EB769764EC}" type="doc">
      <dgm:prSet loTypeId="urn:microsoft.com/office/officeart/2005/8/layout/vList2" loCatId="list" qsTypeId="urn:microsoft.com/office/officeart/2005/8/quickstyle/simple1" qsCatId="simple" csTypeId="urn:microsoft.com/office/officeart/2005/8/colors/accent6_2" csCatId="accent6"/>
      <dgm:spPr/>
      <dgm:t>
        <a:bodyPr/>
        <a:lstStyle/>
        <a:p>
          <a:endParaRPr lang="en-US"/>
        </a:p>
      </dgm:t>
    </dgm:pt>
    <dgm:pt modelId="{E59C0B1F-CA9C-4FFC-939E-481564CB979C}">
      <dgm:prSet custT="1"/>
      <dgm:spPr/>
      <dgm:t>
        <a:bodyPr/>
        <a:lstStyle/>
        <a:p>
          <a:r>
            <a:rPr lang="en-US" sz="2800" dirty="0"/>
            <a:t>People with disabilities are the largest minority group in America</a:t>
          </a:r>
        </a:p>
      </dgm:t>
    </dgm:pt>
    <dgm:pt modelId="{81836100-AE2D-447F-956E-C2FCEFDA75DB}" type="parTrans" cxnId="{9EB16583-41CF-4391-BDE3-399C2F9C5C51}">
      <dgm:prSet/>
      <dgm:spPr/>
      <dgm:t>
        <a:bodyPr/>
        <a:lstStyle/>
        <a:p>
          <a:endParaRPr lang="en-US"/>
        </a:p>
      </dgm:t>
    </dgm:pt>
    <dgm:pt modelId="{5E81A3F0-C1F1-4D5F-AB20-0AC6AC3C8901}" type="sibTrans" cxnId="{9EB16583-41CF-4391-BDE3-399C2F9C5C51}">
      <dgm:prSet/>
      <dgm:spPr/>
      <dgm:t>
        <a:bodyPr/>
        <a:lstStyle/>
        <a:p>
          <a:endParaRPr lang="en-US"/>
        </a:p>
      </dgm:t>
    </dgm:pt>
    <dgm:pt modelId="{014B8A9D-3EE5-4D7C-B023-2BB15EFD0843}">
      <dgm:prSet custT="1"/>
      <dgm:spPr/>
      <dgm:t>
        <a:bodyPr/>
        <a:lstStyle/>
        <a:p>
          <a:r>
            <a:rPr lang="en-US" sz="2800" dirty="0"/>
            <a:t>This group cuts across racial, ethnic, religious, gender and age boundaries</a:t>
          </a:r>
        </a:p>
      </dgm:t>
    </dgm:pt>
    <dgm:pt modelId="{B05E975D-9DB1-4B4E-A4C9-2DD29AB7713B}" type="parTrans" cxnId="{B38973A5-8FDE-4BA6-9B70-BCC74847B5B4}">
      <dgm:prSet/>
      <dgm:spPr/>
      <dgm:t>
        <a:bodyPr/>
        <a:lstStyle/>
        <a:p>
          <a:endParaRPr lang="en-US"/>
        </a:p>
      </dgm:t>
    </dgm:pt>
    <dgm:pt modelId="{3CD663C5-E61D-4768-8EAC-62322B534E1B}" type="sibTrans" cxnId="{B38973A5-8FDE-4BA6-9B70-BCC74847B5B4}">
      <dgm:prSet/>
      <dgm:spPr/>
      <dgm:t>
        <a:bodyPr/>
        <a:lstStyle/>
        <a:p>
          <a:endParaRPr lang="en-US"/>
        </a:p>
      </dgm:t>
    </dgm:pt>
    <dgm:pt modelId="{2474649C-B35B-4277-85E0-6744D4BB2919}">
      <dgm:prSet custT="1"/>
      <dgm:spPr/>
      <dgm:t>
        <a:bodyPr/>
        <a:lstStyle/>
        <a:p>
          <a:r>
            <a:rPr lang="en-US" sz="2800" dirty="0"/>
            <a:t>Anyone can become a member of this minority group at any time</a:t>
          </a:r>
        </a:p>
      </dgm:t>
    </dgm:pt>
    <dgm:pt modelId="{69E8A084-6968-42B2-80A0-DB5FC2D5107F}" type="parTrans" cxnId="{548CA77B-07D1-42BE-A862-F7A2B91778F3}">
      <dgm:prSet/>
      <dgm:spPr/>
      <dgm:t>
        <a:bodyPr/>
        <a:lstStyle/>
        <a:p>
          <a:endParaRPr lang="en-US"/>
        </a:p>
      </dgm:t>
    </dgm:pt>
    <dgm:pt modelId="{3DC3416D-DB1A-47C6-95B9-A878C82DB932}" type="sibTrans" cxnId="{548CA77B-07D1-42BE-A862-F7A2B91778F3}">
      <dgm:prSet/>
      <dgm:spPr/>
      <dgm:t>
        <a:bodyPr/>
        <a:lstStyle/>
        <a:p>
          <a:endParaRPr lang="en-US"/>
        </a:p>
      </dgm:t>
    </dgm:pt>
    <dgm:pt modelId="{85B3CD9F-D3D5-44B7-BB0C-2DFEBCBEB552}" type="pres">
      <dgm:prSet presAssocID="{620BB23F-8598-4F67-9A0A-F6EB769764EC}" presName="linear" presStyleCnt="0">
        <dgm:presLayoutVars>
          <dgm:animLvl val="lvl"/>
          <dgm:resizeHandles val="exact"/>
        </dgm:presLayoutVars>
      </dgm:prSet>
      <dgm:spPr/>
    </dgm:pt>
    <dgm:pt modelId="{A4206EB3-8290-4B1B-92DD-7AD170E7222F}" type="pres">
      <dgm:prSet presAssocID="{E59C0B1F-CA9C-4FFC-939E-481564CB979C}" presName="parentText" presStyleLbl="node1" presStyleIdx="0" presStyleCnt="3">
        <dgm:presLayoutVars>
          <dgm:chMax val="0"/>
          <dgm:bulletEnabled val="1"/>
        </dgm:presLayoutVars>
      </dgm:prSet>
      <dgm:spPr/>
    </dgm:pt>
    <dgm:pt modelId="{3FA83D0A-A013-4E65-8938-3795E32F897E}" type="pres">
      <dgm:prSet presAssocID="{5E81A3F0-C1F1-4D5F-AB20-0AC6AC3C8901}" presName="spacer" presStyleCnt="0"/>
      <dgm:spPr/>
    </dgm:pt>
    <dgm:pt modelId="{2EEDD655-C51D-4A93-AF02-7C093FFF2AAA}" type="pres">
      <dgm:prSet presAssocID="{014B8A9D-3EE5-4D7C-B023-2BB15EFD0843}" presName="parentText" presStyleLbl="node1" presStyleIdx="1" presStyleCnt="3">
        <dgm:presLayoutVars>
          <dgm:chMax val="0"/>
          <dgm:bulletEnabled val="1"/>
        </dgm:presLayoutVars>
      </dgm:prSet>
      <dgm:spPr/>
    </dgm:pt>
    <dgm:pt modelId="{E11D4748-7360-447D-8D32-1E85A4F91232}" type="pres">
      <dgm:prSet presAssocID="{3CD663C5-E61D-4768-8EAC-62322B534E1B}" presName="spacer" presStyleCnt="0"/>
      <dgm:spPr/>
    </dgm:pt>
    <dgm:pt modelId="{3E42DE25-6E06-463A-8ACF-A6388BB4A879}" type="pres">
      <dgm:prSet presAssocID="{2474649C-B35B-4277-85E0-6744D4BB2919}" presName="parentText" presStyleLbl="node1" presStyleIdx="2" presStyleCnt="3">
        <dgm:presLayoutVars>
          <dgm:chMax val="0"/>
          <dgm:bulletEnabled val="1"/>
        </dgm:presLayoutVars>
      </dgm:prSet>
      <dgm:spPr/>
    </dgm:pt>
  </dgm:ptLst>
  <dgm:cxnLst>
    <dgm:cxn modelId="{308C023D-2DAF-474B-94B7-EB75EC795CB5}" type="presOf" srcId="{620BB23F-8598-4F67-9A0A-F6EB769764EC}" destId="{85B3CD9F-D3D5-44B7-BB0C-2DFEBCBEB552}" srcOrd="0" destOrd="0" presId="urn:microsoft.com/office/officeart/2005/8/layout/vList2"/>
    <dgm:cxn modelId="{548CA77B-07D1-42BE-A862-F7A2B91778F3}" srcId="{620BB23F-8598-4F67-9A0A-F6EB769764EC}" destId="{2474649C-B35B-4277-85E0-6744D4BB2919}" srcOrd="2" destOrd="0" parTransId="{69E8A084-6968-42B2-80A0-DB5FC2D5107F}" sibTransId="{3DC3416D-DB1A-47C6-95B9-A878C82DB932}"/>
    <dgm:cxn modelId="{9EB16583-41CF-4391-BDE3-399C2F9C5C51}" srcId="{620BB23F-8598-4F67-9A0A-F6EB769764EC}" destId="{E59C0B1F-CA9C-4FFC-939E-481564CB979C}" srcOrd="0" destOrd="0" parTransId="{81836100-AE2D-447F-956E-C2FCEFDA75DB}" sibTransId="{5E81A3F0-C1F1-4D5F-AB20-0AC6AC3C8901}"/>
    <dgm:cxn modelId="{45133BA2-7015-439F-99AE-647B55478D8D}" type="presOf" srcId="{014B8A9D-3EE5-4D7C-B023-2BB15EFD0843}" destId="{2EEDD655-C51D-4A93-AF02-7C093FFF2AAA}" srcOrd="0" destOrd="0" presId="urn:microsoft.com/office/officeart/2005/8/layout/vList2"/>
    <dgm:cxn modelId="{B38973A5-8FDE-4BA6-9B70-BCC74847B5B4}" srcId="{620BB23F-8598-4F67-9A0A-F6EB769764EC}" destId="{014B8A9D-3EE5-4D7C-B023-2BB15EFD0843}" srcOrd="1" destOrd="0" parTransId="{B05E975D-9DB1-4B4E-A4C9-2DD29AB7713B}" sibTransId="{3CD663C5-E61D-4768-8EAC-62322B534E1B}"/>
    <dgm:cxn modelId="{DE5EC4B2-D2F2-4F05-8EA5-076C543A1BBC}" type="presOf" srcId="{2474649C-B35B-4277-85E0-6744D4BB2919}" destId="{3E42DE25-6E06-463A-8ACF-A6388BB4A879}" srcOrd="0" destOrd="0" presId="urn:microsoft.com/office/officeart/2005/8/layout/vList2"/>
    <dgm:cxn modelId="{E26762B9-ACD0-4ED1-BB3D-77C444B1AE92}" type="presOf" srcId="{E59C0B1F-CA9C-4FFC-939E-481564CB979C}" destId="{A4206EB3-8290-4B1B-92DD-7AD170E7222F}" srcOrd="0" destOrd="0" presId="urn:microsoft.com/office/officeart/2005/8/layout/vList2"/>
    <dgm:cxn modelId="{B1B80B2A-EE70-4682-82DE-FDCD529C6A16}" type="presParOf" srcId="{85B3CD9F-D3D5-44B7-BB0C-2DFEBCBEB552}" destId="{A4206EB3-8290-4B1B-92DD-7AD170E7222F}" srcOrd="0" destOrd="0" presId="urn:microsoft.com/office/officeart/2005/8/layout/vList2"/>
    <dgm:cxn modelId="{37DE0D23-A5CC-4D00-BC63-38A8C335586B}" type="presParOf" srcId="{85B3CD9F-D3D5-44B7-BB0C-2DFEBCBEB552}" destId="{3FA83D0A-A013-4E65-8938-3795E32F897E}" srcOrd="1" destOrd="0" presId="urn:microsoft.com/office/officeart/2005/8/layout/vList2"/>
    <dgm:cxn modelId="{35E3E483-1881-4451-B605-8D5ABFE78082}" type="presParOf" srcId="{85B3CD9F-D3D5-44B7-BB0C-2DFEBCBEB552}" destId="{2EEDD655-C51D-4A93-AF02-7C093FFF2AAA}" srcOrd="2" destOrd="0" presId="urn:microsoft.com/office/officeart/2005/8/layout/vList2"/>
    <dgm:cxn modelId="{78D1BA14-0478-486E-AC38-D7DDCDB0FD1F}" type="presParOf" srcId="{85B3CD9F-D3D5-44B7-BB0C-2DFEBCBEB552}" destId="{E11D4748-7360-447D-8D32-1E85A4F91232}" srcOrd="3" destOrd="0" presId="urn:microsoft.com/office/officeart/2005/8/layout/vList2"/>
    <dgm:cxn modelId="{6D3E2040-7B10-40BC-BE3E-059FA75C77D9}" type="presParOf" srcId="{85B3CD9F-D3D5-44B7-BB0C-2DFEBCBEB552}" destId="{3E42DE25-6E06-463A-8ACF-A6388BB4A879}"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5F48B9-57A2-4666-AC51-4EBFF1B602C7}" type="doc">
      <dgm:prSet loTypeId="urn:microsoft.com/office/officeart/2008/layout/LinedList" loCatId="list" qsTypeId="urn:microsoft.com/office/officeart/2005/8/quickstyle/simple2" qsCatId="simple" csTypeId="urn:microsoft.com/office/officeart/2005/8/colors/colorful1" csCatId="colorful" phldr="1"/>
      <dgm:spPr/>
      <dgm:t>
        <a:bodyPr/>
        <a:lstStyle/>
        <a:p>
          <a:endParaRPr lang="en-US"/>
        </a:p>
      </dgm:t>
    </dgm:pt>
    <dgm:pt modelId="{918132C7-F74A-4345-B398-002F1F9260D2}">
      <dgm:prSet custT="1"/>
      <dgm:spPr/>
      <dgm:t>
        <a:bodyPr/>
        <a:lstStyle/>
        <a:p>
          <a:r>
            <a:rPr lang="en-US" sz="2800" b="1" dirty="0">
              <a:solidFill>
                <a:schemeClr val="accent2"/>
              </a:solidFill>
            </a:rPr>
            <a:t>Assistive Technology (AT), along with training, persistence, and the right supports in place, has and continues to be the key instrument in my many successes throughout life. </a:t>
          </a:r>
        </a:p>
      </dgm:t>
    </dgm:pt>
    <dgm:pt modelId="{08F69711-69B1-4453-B9FB-E1A3F6A0A25E}" type="parTrans" cxnId="{A297FDD5-838E-4F1B-965B-55C2260C1046}">
      <dgm:prSet/>
      <dgm:spPr/>
      <dgm:t>
        <a:bodyPr/>
        <a:lstStyle/>
        <a:p>
          <a:endParaRPr lang="en-US"/>
        </a:p>
      </dgm:t>
    </dgm:pt>
    <dgm:pt modelId="{EA98C975-57B7-4E0A-B5B0-337A2A99D68D}" type="sibTrans" cxnId="{A297FDD5-838E-4F1B-965B-55C2260C1046}">
      <dgm:prSet/>
      <dgm:spPr/>
      <dgm:t>
        <a:bodyPr/>
        <a:lstStyle/>
        <a:p>
          <a:endParaRPr lang="en-US"/>
        </a:p>
      </dgm:t>
    </dgm:pt>
    <dgm:pt modelId="{97DDF940-C34D-4EE9-AAD3-535CAA573CDC}">
      <dgm:prSet custT="1"/>
      <dgm:spPr/>
      <dgm:t>
        <a:bodyPr/>
        <a:lstStyle/>
        <a:p>
          <a:r>
            <a:rPr lang="en-US" sz="2800" dirty="0">
              <a:solidFill>
                <a:schemeClr val="accent5"/>
              </a:solidFill>
            </a:rPr>
            <a:t>As technology continues to evolve and social and physical barriers are removed, my journeys are becoming endless while I increase my never-ending quest for independence.</a:t>
          </a:r>
        </a:p>
      </dgm:t>
    </dgm:pt>
    <dgm:pt modelId="{6448131A-C807-47E9-BB8C-A79D35F5BA9F}" type="parTrans" cxnId="{870ED5FC-723E-4C9A-8F15-36FD4616D090}">
      <dgm:prSet/>
      <dgm:spPr/>
      <dgm:t>
        <a:bodyPr/>
        <a:lstStyle/>
        <a:p>
          <a:endParaRPr lang="en-US"/>
        </a:p>
      </dgm:t>
    </dgm:pt>
    <dgm:pt modelId="{BCBC6205-018F-47FF-98FB-BE4DBEB9C2BE}" type="sibTrans" cxnId="{870ED5FC-723E-4C9A-8F15-36FD4616D090}">
      <dgm:prSet/>
      <dgm:spPr/>
      <dgm:t>
        <a:bodyPr/>
        <a:lstStyle/>
        <a:p>
          <a:endParaRPr lang="en-US"/>
        </a:p>
      </dgm:t>
    </dgm:pt>
    <dgm:pt modelId="{986C76CA-F725-4087-A248-3CD1DBF11BB1}" type="pres">
      <dgm:prSet presAssocID="{FD5F48B9-57A2-4666-AC51-4EBFF1B602C7}" presName="vert0" presStyleCnt="0">
        <dgm:presLayoutVars>
          <dgm:dir/>
          <dgm:animOne val="branch"/>
          <dgm:animLvl val="lvl"/>
        </dgm:presLayoutVars>
      </dgm:prSet>
      <dgm:spPr/>
    </dgm:pt>
    <dgm:pt modelId="{69C186AA-1384-402A-8DFC-F6EE52E78A51}" type="pres">
      <dgm:prSet presAssocID="{918132C7-F74A-4345-B398-002F1F9260D2}" presName="thickLine" presStyleLbl="alignNode1" presStyleIdx="0" presStyleCnt="2"/>
      <dgm:spPr/>
    </dgm:pt>
    <dgm:pt modelId="{5C644910-5942-4923-BB76-D089D07F2B13}" type="pres">
      <dgm:prSet presAssocID="{918132C7-F74A-4345-B398-002F1F9260D2}" presName="horz1" presStyleCnt="0"/>
      <dgm:spPr/>
    </dgm:pt>
    <dgm:pt modelId="{C48A5029-8AFA-4B1B-9BB0-2CF6A532781F}" type="pres">
      <dgm:prSet presAssocID="{918132C7-F74A-4345-B398-002F1F9260D2}" presName="tx1" presStyleLbl="revTx" presStyleIdx="0" presStyleCnt="2"/>
      <dgm:spPr/>
    </dgm:pt>
    <dgm:pt modelId="{427CB6D9-FF5A-4970-A614-BF2706A69727}" type="pres">
      <dgm:prSet presAssocID="{918132C7-F74A-4345-B398-002F1F9260D2}" presName="vert1" presStyleCnt="0"/>
      <dgm:spPr/>
    </dgm:pt>
    <dgm:pt modelId="{B307CBF2-1740-4927-9318-CC9D47936637}" type="pres">
      <dgm:prSet presAssocID="{97DDF940-C34D-4EE9-AAD3-535CAA573CDC}" presName="thickLine" presStyleLbl="alignNode1" presStyleIdx="1" presStyleCnt="2"/>
      <dgm:spPr/>
    </dgm:pt>
    <dgm:pt modelId="{1BFB616C-4B34-4EC0-978B-CA2BE2B7DE46}" type="pres">
      <dgm:prSet presAssocID="{97DDF940-C34D-4EE9-AAD3-535CAA573CDC}" presName="horz1" presStyleCnt="0"/>
      <dgm:spPr/>
    </dgm:pt>
    <dgm:pt modelId="{8BB7F056-E94E-4737-A87C-E38E0D806C26}" type="pres">
      <dgm:prSet presAssocID="{97DDF940-C34D-4EE9-AAD3-535CAA573CDC}" presName="tx1" presStyleLbl="revTx" presStyleIdx="1" presStyleCnt="2"/>
      <dgm:spPr/>
    </dgm:pt>
    <dgm:pt modelId="{221C69E2-8AC7-40E8-AB2E-CF850CA6925B}" type="pres">
      <dgm:prSet presAssocID="{97DDF940-C34D-4EE9-AAD3-535CAA573CDC}" presName="vert1" presStyleCnt="0"/>
      <dgm:spPr/>
    </dgm:pt>
  </dgm:ptLst>
  <dgm:cxnLst>
    <dgm:cxn modelId="{7D9CFD1C-0889-490A-996C-94112115B587}" type="presOf" srcId="{FD5F48B9-57A2-4666-AC51-4EBFF1B602C7}" destId="{986C76CA-F725-4087-A248-3CD1DBF11BB1}" srcOrd="0" destOrd="0" presId="urn:microsoft.com/office/officeart/2008/layout/LinedList"/>
    <dgm:cxn modelId="{CC4120D5-DB1A-4873-8422-FEF68D036DCE}" type="presOf" srcId="{97DDF940-C34D-4EE9-AAD3-535CAA573CDC}" destId="{8BB7F056-E94E-4737-A87C-E38E0D806C26}" srcOrd="0" destOrd="0" presId="urn:microsoft.com/office/officeart/2008/layout/LinedList"/>
    <dgm:cxn modelId="{A297FDD5-838E-4F1B-965B-55C2260C1046}" srcId="{FD5F48B9-57A2-4666-AC51-4EBFF1B602C7}" destId="{918132C7-F74A-4345-B398-002F1F9260D2}" srcOrd="0" destOrd="0" parTransId="{08F69711-69B1-4453-B9FB-E1A3F6A0A25E}" sibTransId="{EA98C975-57B7-4E0A-B5B0-337A2A99D68D}"/>
    <dgm:cxn modelId="{AED57ADA-5B34-4A40-974A-A932D60125EA}" type="presOf" srcId="{918132C7-F74A-4345-B398-002F1F9260D2}" destId="{C48A5029-8AFA-4B1B-9BB0-2CF6A532781F}" srcOrd="0" destOrd="0" presId="urn:microsoft.com/office/officeart/2008/layout/LinedList"/>
    <dgm:cxn modelId="{870ED5FC-723E-4C9A-8F15-36FD4616D090}" srcId="{FD5F48B9-57A2-4666-AC51-4EBFF1B602C7}" destId="{97DDF940-C34D-4EE9-AAD3-535CAA573CDC}" srcOrd="1" destOrd="0" parTransId="{6448131A-C807-47E9-BB8C-A79D35F5BA9F}" sibTransId="{BCBC6205-018F-47FF-98FB-BE4DBEB9C2BE}"/>
    <dgm:cxn modelId="{EB3E5B57-B94F-4973-B265-CB43611D1400}" type="presParOf" srcId="{986C76CA-F725-4087-A248-3CD1DBF11BB1}" destId="{69C186AA-1384-402A-8DFC-F6EE52E78A51}" srcOrd="0" destOrd="0" presId="urn:microsoft.com/office/officeart/2008/layout/LinedList"/>
    <dgm:cxn modelId="{A51FA327-F2D3-4954-A8C3-B5822E07E0AF}" type="presParOf" srcId="{986C76CA-F725-4087-A248-3CD1DBF11BB1}" destId="{5C644910-5942-4923-BB76-D089D07F2B13}" srcOrd="1" destOrd="0" presId="urn:microsoft.com/office/officeart/2008/layout/LinedList"/>
    <dgm:cxn modelId="{EF0BF79D-CEEB-45C3-89FF-E4607BB44EAB}" type="presParOf" srcId="{5C644910-5942-4923-BB76-D089D07F2B13}" destId="{C48A5029-8AFA-4B1B-9BB0-2CF6A532781F}" srcOrd="0" destOrd="0" presId="urn:microsoft.com/office/officeart/2008/layout/LinedList"/>
    <dgm:cxn modelId="{460A5C2F-F007-4C9C-BDAA-7329475A2553}" type="presParOf" srcId="{5C644910-5942-4923-BB76-D089D07F2B13}" destId="{427CB6D9-FF5A-4970-A614-BF2706A69727}" srcOrd="1" destOrd="0" presId="urn:microsoft.com/office/officeart/2008/layout/LinedList"/>
    <dgm:cxn modelId="{EA361029-4069-4192-8A5C-743CAF80524B}" type="presParOf" srcId="{986C76CA-F725-4087-A248-3CD1DBF11BB1}" destId="{B307CBF2-1740-4927-9318-CC9D47936637}" srcOrd="2" destOrd="0" presId="urn:microsoft.com/office/officeart/2008/layout/LinedList"/>
    <dgm:cxn modelId="{A7496023-CBFF-4960-A2E9-7B4B55DFC3E6}" type="presParOf" srcId="{986C76CA-F725-4087-A248-3CD1DBF11BB1}" destId="{1BFB616C-4B34-4EC0-978B-CA2BE2B7DE46}" srcOrd="3" destOrd="0" presId="urn:microsoft.com/office/officeart/2008/layout/LinedList"/>
    <dgm:cxn modelId="{39663CF3-1707-4E26-8E43-F627D2195FF1}" type="presParOf" srcId="{1BFB616C-4B34-4EC0-978B-CA2BE2B7DE46}" destId="{8BB7F056-E94E-4737-A87C-E38E0D806C26}" srcOrd="0" destOrd="0" presId="urn:microsoft.com/office/officeart/2008/layout/LinedList"/>
    <dgm:cxn modelId="{5FCA9CB6-9523-41F7-BFAA-E64D4E65BC1D}" type="presParOf" srcId="{1BFB616C-4B34-4EC0-978B-CA2BE2B7DE46}" destId="{221C69E2-8AC7-40E8-AB2E-CF850CA6925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4E8D7CC-5185-4582-A34F-14F4820031B0}" type="doc">
      <dgm:prSet loTypeId="urn:microsoft.com/office/officeart/2018/2/layout/IconVerticalSolidList" loCatId="icon" qsTypeId="urn:microsoft.com/office/officeart/2005/8/quickstyle/simple1" qsCatId="simple" csTypeId="urn:microsoft.com/office/officeart/2005/8/colors/accent4_2" csCatId="accent4" phldr="1"/>
      <dgm:spPr/>
      <dgm:t>
        <a:bodyPr/>
        <a:lstStyle/>
        <a:p>
          <a:endParaRPr lang="en-US"/>
        </a:p>
      </dgm:t>
    </dgm:pt>
    <dgm:pt modelId="{E5B4AA2A-235D-4CBD-B0C4-466DE4F0BBAB}">
      <dgm:prSet custT="1"/>
      <dgm:spPr/>
      <dgm:t>
        <a:bodyPr/>
        <a:lstStyle/>
        <a:p>
          <a:pPr>
            <a:lnSpc>
              <a:spcPct val="100000"/>
            </a:lnSpc>
          </a:pPr>
          <a:r>
            <a:rPr lang="en-US" sz="1800" dirty="0"/>
            <a:t>Studies show that employees are more satisfied and effective when they get to decide when, where, and how they work. </a:t>
          </a:r>
        </a:p>
      </dgm:t>
    </dgm:pt>
    <dgm:pt modelId="{DCF41A4F-142F-4BB6-A16E-8399B75F1C2B}" type="parTrans" cxnId="{1A523F5F-8DD5-4D73-8A48-A0DCD85BFDA0}">
      <dgm:prSet/>
      <dgm:spPr/>
      <dgm:t>
        <a:bodyPr/>
        <a:lstStyle/>
        <a:p>
          <a:endParaRPr lang="en-US"/>
        </a:p>
      </dgm:t>
    </dgm:pt>
    <dgm:pt modelId="{449CB7C6-6BDA-4440-BD4B-C18E785555FC}" type="sibTrans" cxnId="{1A523F5F-8DD5-4D73-8A48-A0DCD85BFDA0}">
      <dgm:prSet/>
      <dgm:spPr/>
      <dgm:t>
        <a:bodyPr/>
        <a:lstStyle/>
        <a:p>
          <a:endParaRPr lang="en-US"/>
        </a:p>
      </dgm:t>
    </dgm:pt>
    <dgm:pt modelId="{B146A4AA-F3BF-43E0-8532-9FC9DE400243}">
      <dgm:prSet custT="1"/>
      <dgm:spPr/>
      <dgm:t>
        <a:bodyPr/>
        <a:lstStyle/>
        <a:p>
          <a:pPr>
            <a:lnSpc>
              <a:spcPct val="100000"/>
            </a:lnSpc>
          </a:pPr>
          <a:r>
            <a:rPr lang="en-US" sz="1800" b="1" dirty="0"/>
            <a:t>Technology is the fuel that enables these trends to grow. </a:t>
          </a:r>
        </a:p>
      </dgm:t>
    </dgm:pt>
    <dgm:pt modelId="{C1D59C55-F2F3-4E3D-BE30-28F4314A97D7}" type="parTrans" cxnId="{701A246C-2AE3-4CA0-B7AD-DE09F78C20B4}">
      <dgm:prSet/>
      <dgm:spPr/>
      <dgm:t>
        <a:bodyPr/>
        <a:lstStyle/>
        <a:p>
          <a:endParaRPr lang="en-US"/>
        </a:p>
      </dgm:t>
    </dgm:pt>
    <dgm:pt modelId="{7F7706A8-A782-422A-A5BF-833EA2530CFF}" type="sibTrans" cxnId="{701A246C-2AE3-4CA0-B7AD-DE09F78C20B4}">
      <dgm:prSet/>
      <dgm:spPr/>
      <dgm:t>
        <a:bodyPr/>
        <a:lstStyle/>
        <a:p>
          <a:endParaRPr lang="en-US"/>
        </a:p>
      </dgm:t>
    </dgm:pt>
    <dgm:pt modelId="{BD9836B1-DDFE-48A6-86D4-534612E21354}">
      <dgm:prSet custT="1"/>
      <dgm:spPr/>
      <dgm:t>
        <a:bodyPr/>
        <a:lstStyle/>
        <a:p>
          <a:pPr>
            <a:lnSpc>
              <a:spcPct val="100000"/>
            </a:lnSpc>
          </a:pPr>
          <a:r>
            <a:rPr lang="en-US" sz="1800" dirty="0"/>
            <a:t>Mobile devices, the cloud, collaborative software, and other advances allow for greater flexibility outside of the physical office space.</a:t>
          </a:r>
        </a:p>
      </dgm:t>
    </dgm:pt>
    <dgm:pt modelId="{E184BFCD-4A69-4B07-81D6-B2E6873430AB}" type="parTrans" cxnId="{B0D002A9-25DC-4C93-B98F-42561EFCE17D}">
      <dgm:prSet/>
      <dgm:spPr/>
      <dgm:t>
        <a:bodyPr/>
        <a:lstStyle/>
        <a:p>
          <a:endParaRPr lang="en-US"/>
        </a:p>
      </dgm:t>
    </dgm:pt>
    <dgm:pt modelId="{DD67802F-8E3C-4C23-A53F-5F6B74B6BD48}" type="sibTrans" cxnId="{B0D002A9-25DC-4C93-B98F-42561EFCE17D}">
      <dgm:prSet/>
      <dgm:spPr/>
      <dgm:t>
        <a:bodyPr/>
        <a:lstStyle/>
        <a:p>
          <a:endParaRPr lang="en-US"/>
        </a:p>
      </dgm:t>
    </dgm:pt>
    <dgm:pt modelId="{1F3358D6-F841-447E-83A4-C67BE65B5FF4}" type="pres">
      <dgm:prSet presAssocID="{A4E8D7CC-5185-4582-A34F-14F4820031B0}" presName="root" presStyleCnt="0">
        <dgm:presLayoutVars>
          <dgm:dir/>
          <dgm:resizeHandles val="exact"/>
        </dgm:presLayoutVars>
      </dgm:prSet>
      <dgm:spPr/>
    </dgm:pt>
    <dgm:pt modelId="{F358A04A-5840-4EAC-9AB3-094B57EC47B6}" type="pres">
      <dgm:prSet presAssocID="{E5B4AA2A-235D-4CBD-B0C4-466DE4F0BBAB}" presName="compNode" presStyleCnt="0"/>
      <dgm:spPr/>
    </dgm:pt>
    <dgm:pt modelId="{5DF42EB5-1AAC-4AEF-8C19-C64843027BDD}" type="pres">
      <dgm:prSet presAssocID="{E5B4AA2A-235D-4CBD-B0C4-466DE4F0BBAB}" presName="bgRect" presStyleLbl="bgShp" presStyleIdx="0" presStyleCnt="3"/>
      <dgm:spPr/>
    </dgm:pt>
    <dgm:pt modelId="{A88CE2DC-C58E-4C8D-A1CE-857E2772ACB2}" type="pres">
      <dgm:prSet presAssocID="{E5B4AA2A-235D-4CBD-B0C4-466DE4F0BBA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uilding"/>
        </a:ext>
      </dgm:extLst>
    </dgm:pt>
    <dgm:pt modelId="{A5ABC250-0A04-4510-B035-29A72F112AB5}" type="pres">
      <dgm:prSet presAssocID="{E5B4AA2A-235D-4CBD-B0C4-466DE4F0BBAB}" presName="spaceRect" presStyleCnt="0"/>
      <dgm:spPr/>
    </dgm:pt>
    <dgm:pt modelId="{7AFF4178-DF9E-42C6-9174-98EF919CE32E}" type="pres">
      <dgm:prSet presAssocID="{E5B4AA2A-235D-4CBD-B0C4-466DE4F0BBAB}" presName="parTx" presStyleLbl="revTx" presStyleIdx="0" presStyleCnt="3">
        <dgm:presLayoutVars>
          <dgm:chMax val="0"/>
          <dgm:chPref val="0"/>
        </dgm:presLayoutVars>
      </dgm:prSet>
      <dgm:spPr/>
    </dgm:pt>
    <dgm:pt modelId="{86BB3EC8-666A-4B91-9512-E3E698998266}" type="pres">
      <dgm:prSet presAssocID="{449CB7C6-6BDA-4440-BD4B-C18E785555FC}" presName="sibTrans" presStyleCnt="0"/>
      <dgm:spPr/>
    </dgm:pt>
    <dgm:pt modelId="{57F3E3AF-5026-44A6-BC5E-A8CD73CA3EDC}" type="pres">
      <dgm:prSet presAssocID="{B146A4AA-F3BF-43E0-8532-9FC9DE400243}" presName="compNode" presStyleCnt="0"/>
      <dgm:spPr/>
    </dgm:pt>
    <dgm:pt modelId="{DF3507AA-A375-4A1E-984F-425BF31717D6}" type="pres">
      <dgm:prSet presAssocID="{B146A4AA-F3BF-43E0-8532-9FC9DE400243}" presName="bgRect" presStyleLbl="bgShp" presStyleIdx="1" presStyleCnt="3"/>
      <dgm:spPr/>
    </dgm:pt>
    <dgm:pt modelId="{156A2D26-9AB2-4D67-B938-1204F7B6AD3F}" type="pres">
      <dgm:prSet presAssocID="{B146A4AA-F3BF-43E0-8532-9FC9DE400243}"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Robot with solid fill"/>
        </a:ext>
      </dgm:extLst>
    </dgm:pt>
    <dgm:pt modelId="{4ADB3D1E-7F23-4538-A6FA-E3BA9D408BB9}" type="pres">
      <dgm:prSet presAssocID="{B146A4AA-F3BF-43E0-8532-9FC9DE400243}" presName="spaceRect" presStyleCnt="0"/>
      <dgm:spPr/>
    </dgm:pt>
    <dgm:pt modelId="{970A942E-9D09-4BF2-B789-15794EB84E19}" type="pres">
      <dgm:prSet presAssocID="{B146A4AA-F3BF-43E0-8532-9FC9DE400243}" presName="parTx" presStyleLbl="revTx" presStyleIdx="1" presStyleCnt="3">
        <dgm:presLayoutVars>
          <dgm:chMax val="0"/>
          <dgm:chPref val="0"/>
        </dgm:presLayoutVars>
      </dgm:prSet>
      <dgm:spPr/>
    </dgm:pt>
    <dgm:pt modelId="{A1D62097-9AF8-49D7-B8A4-0BF78C92D022}" type="pres">
      <dgm:prSet presAssocID="{7F7706A8-A782-422A-A5BF-833EA2530CFF}" presName="sibTrans" presStyleCnt="0"/>
      <dgm:spPr/>
    </dgm:pt>
    <dgm:pt modelId="{F3AAB803-EE84-492C-9CEB-E5F4497888D9}" type="pres">
      <dgm:prSet presAssocID="{BD9836B1-DDFE-48A6-86D4-534612E21354}" presName="compNode" presStyleCnt="0"/>
      <dgm:spPr/>
    </dgm:pt>
    <dgm:pt modelId="{896962A9-B13C-46E4-80F1-0EDD8BB0625B}" type="pres">
      <dgm:prSet presAssocID="{BD9836B1-DDFE-48A6-86D4-534612E21354}" presName="bgRect" presStyleLbl="bgShp" presStyleIdx="2" presStyleCnt="3" custLinFactNeighborX="30851" custLinFactNeighborY="23449"/>
      <dgm:spPr/>
    </dgm:pt>
    <dgm:pt modelId="{800D183B-1443-4FBF-94E9-D78D5B697F68}" type="pres">
      <dgm:prSet presAssocID="{BD9836B1-DDFE-48A6-86D4-534612E2135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loud Computing"/>
        </a:ext>
      </dgm:extLst>
    </dgm:pt>
    <dgm:pt modelId="{D433A3CB-663A-45E0-B555-CD96DE9FFD8A}" type="pres">
      <dgm:prSet presAssocID="{BD9836B1-DDFE-48A6-86D4-534612E21354}" presName="spaceRect" presStyleCnt="0"/>
      <dgm:spPr/>
    </dgm:pt>
    <dgm:pt modelId="{649DA03D-0AB0-4F93-9312-579A34CF48C7}" type="pres">
      <dgm:prSet presAssocID="{BD9836B1-DDFE-48A6-86D4-534612E21354}" presName="parTx" presStyleLbl="revTx" presStyleIdx="2" presStyleCnt="3">
        <dgm:presLayoutVars>
          <dgm:chMax val="0"/>
          <dgm:chPref val="0"/>
        </dgm:presLayoutVars>
      </dgm:prSet>
      <dgm:spPr/>
    </dgm:pt>
  </dgm:ptLst>
  <dgm:cxnLst>
    <dgm:cxn modelId="{9F83D034-DC14-4821-B632-17FB8E2BAC30}" type="presOf" srcId="{E5B4AA2A-235D-4CBD-B0C4-466DE4F0BBAB}" destId="{7AFF4178-DF9E-42C6-9174-98EF919CE32E}" srcOrd="0" destOrd="0" presId="urn:microsoft.com/office/officeart/2018/2/layout/IconVerticalSolidList"/>
    <dgm:cxn modelId="{1A523F5F-8DD5-4D73-8A48-A0DCD85BFDA0}" srcId="{A4E8D7CC-5185-4582-A34F-14F4820031B0}" destId="{E5B4AA2A-235D-4CBD-B0C4-466DE4F0BBAB}" srcOrd="0" destOrd="0" parTransId="{DCF41A4F-142F-4BB6-A16E-8399B75F1C2B}" sibTransId="{449CB7C6-6BDA-4440-BD4B-C18E785555FC}"/>
    <dgm:cxn modelId="{701A246C-2AE3-4CA0-B7AD-DE09F78C20B4}" srcId="{A4E8D7CC-5185-4582-A34F-14F4820031B0}" destId="{B146A4AA-F3BF-43E0-8532-9FC9DE400243}" srcOrd="1" destOrd="0" parTransId="{C1D59C55-F2F3-4E3D-BE30-28F4314A97D7}" sibTransId="{7F7706A8-A782-422A-A5BF-833EA2530CFF}"/>
    <dgm:cxn modelId="{7614588E-175C-4DD9-BE80-37478E9A029C}" type="presOf" srcId="{BD9836B1-DDFE-48A6-86D4-534612E21354}" destId="{649DA03D-0AB0-4F93-9312-579A34CF48C7}" srcOrd="0" destOrd="0" presId="urn:microsoft.com/office/officeart/2018/2/layout/IconVerticalSolidList"/>
    <dgm:cxn modelId="{B0D002A9-25DC-4C93-B98F-42561EFCE17D}" srcId="{A4E8D7CC-5185-4582-A34F-14F4820031B0}" destId="{BD9836B1-DDFE-48A6-86D4-534612E21354}" srcOrd="2" destOrd="0" parTransId="{E184BFCD-4A69-4B07-81D6-B2E6873430AB}" sibTransId="{DD67802F-8E3C-4C23-A53F-5F6B74B6BD48}"/>
    <dgm:cxn modelId="{19C835D2-1178-4EF8-908E-BDC7149839A0}" type="presOf" srcId="{B146A4AA-F3BF-43E0-8532-9FC9DE400243}" destId="{970A942E-9D09-4BF2-B789-15794EB84E19}" srcOrd="0" destOrd="0" presId="urn:microsoft.com/office/officeart/2018/2/layout/IconVerticalSolidList"/>
    <dgm:cxn modelId="{52592FFF-950E-4ACD-9544-EB988B283D91}" type="presOf" srcId="{A4E8D7CC-5185-4582-A34F-14F4820031B0}" destId="{1F3358D6-F841-447E-83A4-C67BE65B5FF4}" srcOrd="0" destOrd="0" presId="urn:microsoft.com/office/officeart/2018/2/layout/IconVerticalSolidList"/>
    <dgm:cxn modelId="{2457D9FE-8833-4AAC-A6FA-99C24FF08397}" type="presParOf" srcId="{1F3358D6-F841-447E-83A4-C67BE65B5FF4}" destId="{F358A04A-5840-4EAC-9AB3-094B57EC47B6}" srcOrd="0" destOrd="0" presId="urn:microsoft.com/office/officeart/2018/2/layout/IconVerticalSolidList"/>
    <dgm:cxn modelId="{9035B3AC-7816-4239-90B7-2637082E54E2}" type="presParOf" srcId="{F358A04A-5840-4EAC-9AB3-094B57EC47B6}" destId="{5DF42EB5-1AAC-4AEF-8C19-C64843027BDD}" srcOrd="0" destOrd="0" presId="urn:microsoft.com/office/officeart/2018/2/layout/IconVerticalSolidList"/>
    <dgm:cxn modelId="{24928B2F-67C4-4FD5-96E2-1A4A1A7C5EEB}" type="presParOf" srcId="{F358A04A-5840-4EAC-9AB3-094B57EC47B6}" destId="{A88CE2DC-C58E-4C8D-A1CE-857E2772ACB2}" srcOrd="1" destOrd="0" presId="urn:microsoft.com/office/officeart/2018/2/layout/IconVerticalSolidList"/>
    <dgm:cxn modelId="{D0716C28-10B7-472F-AE0B-0516D58C4EDC}" type="presParOf" srcId="{F358A04A-5840-4EAC-9AB3-094B57EC47B6}" destId="{A5ABC250-0A04-4510-B035-29A72F112AB5}" srcOrd="2" destOrd="0" presId="urn:microsoft.com/office/officeart/2018/2/layout/IconVerticalSolidList"/>
    <dgm:cxn modelId="{02D33920-81B4-45A0-B7BA-276E3C273E86}" type="presParOf" srcId="{F358A04A-5840-4EAC-9AB3-094B57EC47B6}" destId="{7AFF4178-DF9E-42C6-9174-98EF919CE32E}" srcOrd="3" destOrd="0" presId="urn:microsoft.com/office/officeart/2018/2/layout/IconVerticalSolidList"/>
    <dgm:cxn modelId="{8451F79C-A22B-48EA-A92E-DFAB5493C185}" type="presParOf" srcId="{1F3358D6-F841-447E-83A4-C67BE65B5FF4}" destId="{86BB3EC8-666A-4B91-9512-E3E698998266}" srcOrd="1" destOrd="0" presId="urn:microsoft.com/office/officeart/2018/2/layout/IconVerticalSolidList"/>
    <dgm:cxn modelId="{A3481133-6F09-4E7E-B03E-D5CE51DA4C86}" type="presParOf" srcId="{1F3358D6-F841-447E-83A4-C67BE65B5FF4}" destId="{57F3E3AF-5026-44A6-BC5E-A8CD73CA3EDC}" srcOrd="2" destOrd="0" presId="urn:microsoft.com/office/officeart/2018/2/layout/IconVerticalSolidList"/>
    <dgm:cxn modelId="{0A33A653-1329-48DD-9C2F-6619F8DC19A8}" type="presParOf" srcId="{57F3E3AF-5026-44A6-BC5E-A8CD73CA3EDC}" destId="{DF3507AA-A375-4A1E-984F-425BF31717D6}" srcOrd="0" destOrd="0" presId="urn:microsoft.com/office/officeart/2018/2/layout/IconVerticalSolidList"/>
    <dgm:cxn modelId="{2EBEED6E-B7AC-4C73-A58C-F04617789336}" type="presParOf" srcId="{57F3E3AF-5026-44A6-BC5E-A8CD73CA3EDC}" destId="{156A2D26-9AB2-4D67-B938-1204F7B6AD3F}" srcOrd="1" destOrd="0" presId="urn:microsoft.com/office/officeart/2018/2/layout/IconVerticalSolidList"/>
    <dgm:cxn modelId="{E42C0A69-792C-4AF1-B2E1-F93AEC3441B7}" type="presParOf" srcId="{57F3E3AF-5026-44A6-BC5E-A8CD73CA3EDC}" destId="{4ADB3D1E-7F23-4538-A6FA-E3BA9D408BB9}" srcOrd="2" destOrd="0" presId="urn:microsoft.com/office/officeart/2018/2/layout/IconVerticalSolidList"/>
    <dgm:cxn modelId="{2CF9FA55-D3E8-4722-A2D0-DA3C4A5E33AA}" type="presParOf" srcId="{57F3E3AF-5026-44A6-BC5E-A8CD73CA3EDC}" destId="{970A942E-9D09-4BF2-B789-15794EB84E19}" srcOrd="3" destOrd="0" presId="urn:microsoft.com/office/officeart/2018/2/layout/IconVerticalSolidList"/>
    <dgm:cxn modelId="{1009B6C8-5756-4A78-9576-10007D9942B0}" type="presParOf" srcId="{1F3358D6-F841-447E-83A4-C67BE65B5FF4}" destId="{A1D62097-9AF8-49D7-B8A4-0BF78C92D022}" srcOrd="3" destOrd="0" presId="urn:microsoft.com/office/officeart/2018/2/layout/IconVerticalSolidList"/>
    <dgm:cxn modelId="{C640956A-8F75-4062-9A66-C14AA38FD164}" type="presParOf" srcId="{1F3358D6-F841-447E-83A4-C67BE65B5FF4}" destId="{F3AAB803-EE84-492C-9CEB-E5F4497888D9}" srcOrd="4" destOrd="0" presId="urn:microsoft.com/office/officeart/2018/2/layout/IconVerticalSolidList"/>
    <dgm:cxn modelId="{64CAC460-5AF1-4C91-8734-F089D16DD823}" type="presParOf" srcId="{F3AAB803-EE84-492C-9CEB-E5F4497888D9}" destId="{896962A9-B13C-46E4-80F1-0EDD8BB0625B}" srcOrd="0" destOrd="0" presId="urn:microsoft.com/office/officeart/2018/2/layout/IconVerticalSolidList"/>
    <dgm:cxn modelId="{F1F469EC-DA2C-4877-BD9B-01065AA8CB6B}" type="presParOf" srcId="{F3AAB803-EE84-492C-9CEB-E5F4497888D9}" destId="{800D183B-1443-4FBF-94E9-D78D5B697F68}" srcOrd="1" destOrd="0" presId="urn:microsoft.com/office/officeart/2018/2/layout/IconVerticalSolidList"/>
    <dgm:cxn modelId="{18CB4DB6-B7B4-4A1F-9600-9130EBD0B14B}" type="presParOf" srcId="{F3AAB803-EE84-492C-9CEB-E5F4497888D9}" destId="{D433A3CB-663A-45E0-B555-CD96DE9FFD8A}" srcOrd="2" destOrd="0" presId="urn:microsoft.com/office/officeart/2018/2/layout/IconVerticalSolidList"/>
    <dgm:cxn modelId="{901C8E5D-9DDC-4AF5-AEF3-6BA5A297239E}" type="presParOf" srcId="{F3AAB803-EE84-492C-9CEB-E5F4497888D9}" destId="{649DA03D-0AB0-4F93-9312-579A34CF48C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790FB7C-D941-4BBA-8564-2BD8CF8C868E}"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03888C55-06B9-4851-8689-7FFC41B1E9D5}">
      <dgm:prSet custT="1"/>
      <dgm:spPr/>
      <dgm:t>
        <a:bodyPr/>
        <a:lstStyle/>
        <a:p>
          <a:r>
            <a:rPr lang="en-US" sz="1800" b="1" dirty="0"/>
            <a:t>My Success relies on </a:t>
          </a:r>
        </a:p>
      </dgm:t>
      <dgm:extLst>
        <a:ext uri="{E40237B7-FDA0-4F09-8148-C483321AD2D9}">
          <dgm14:cNvPr xmlns:dgm14="http://schemas.microsoft.com/office/drawing/2010/diagram" id="0" name="" descr="My Success relies on &#10;Knowing myself&#10;Self exploration&#10;What are my goals and dreams?&#10;&#10;Self advocacy &#10;Speak up! When you do, they will listen.&#10;What do I need to accomplish my goals?&#10;&#10;Communication about my disability&#10;Learning how to speak about my disability in positive ways &#10;&#10;Understanding my disability&#10;Language is powerful&#10;Talking with caregivers, friends, co-workers, employers about my disability and listening to their point of view&#10;&#10;Understanding my strengths and weaknesses &#10;Managing my spoons&#10;Knowing when to say No&#10;Being creative&#10;Keeping a few steps ahead at all times"/>
        </a:ext>
      </dgm:extLst>
    </dgm:pt>
    <dgm:pt modelId="{335DC83D-AD17-4B3E-B349-EFB1936DFE1A}" type="parTrans" cxnId="{2E52EC94-7ECD-422A-BE8D-B7E672BCF3B5}">
      <dgm:prSet/>
      <dgm:spPr/>
      <dgm:t>
        <a:bodyPr/>
        <a:lstStyle/>
        <a:p>
          <a:endParaRPr lang="en-US"/>
        </a:p>
      </dgm:t>
    </dgm:pt>
    <dgm:pt modelId="{A2F36EF8-F113-4AC3-9190-067F661DF7D8}" type="sibTrans" cxnId="{2E52EC94-7ECD-422A-BE8D-B7E672BCF3B5}">
      <dgm:prSet/>
      <dgm:spPr/>
      <dgm:t>
        <a:bodyPr/>
        <a:lstStyle/>
        <a:p>
          <a:endParaRPr lang="en-US"/>
        </a:p>
      </dgm:t>
    </dgm:pt>
    <dgm:pt modelId="{C06A1771-4544-4B10-90D4-08AC0CCA9BE7}">
      <dgm:prSet custT="1"/>
      <dgm:spPr/>
      <dgm:t>
        <a:bodyPr/>
        <a:lstStyle/>
        <a:p>
          <a:r>
            <a:rPr lang="en-US" sz="1600" dirty="0"/>
            <a:t>Knowing myself</a:t>
          </a:r>
        </a:p>
      </dgm:t>
    </dgm:pt>
    <dgm:pt modelId="{A404E4BB-E0AA-49F1-B8CE-4CF9A58BE720}" type="parTrans" cxnId="{0F20A296-977D-4482-A206-18AB48A0E14C}">
      <dgm:prSet/>
      <dgm:spPr/>
      <dgm:t>
        <a:bodyPr/>
        <a:lstStyle/>
        <a:p>
          <a:endParaRPr lang="en-US"/>
        </a:p>
      </dgm:t>
    </dgm:pt>
    <dgm:pt modelId="{E4780C18-EB2B-4764-AE4D-C3962A4E3F24}" type="sibTrans" cxnId="{0F20A296-977D-4482-A206-18AB48A0E14C}">
      <dgm:prSet/>
      <dgm:spPr/>
      <dgm:t>
        <a:bodyPr/>
        <a:lstStyle/>
        <a:p>
          <a:endParaRPr lang="en-US"/>
        </a:p>
      </dgm:t>
    </dgm:pt>
    <dgm:pt modelId="{0AC915CF-9E7A-4C44-B2FA-1CE44A4FCB71}">
      <dgm:prSet custT="1"/>
      <dgm:spPr/>
      <dgm:t>
        <a:bodyPr/>
        <a:lstStyle/>
        <a:p>
          <a:r>
            <a:rPr lang="en-US" sz="1600" dirty="0"/>
            <a:t>Self exploration</a:t>
          </a:r>
        </a:p>
      </dgm:t>
    </dgm:pt>
    <dgm:pt modelId="{43D1274B-730D-4182-B0A9-22CE58C5F17C}" type="parTrans" cxnId="{F32AFC2F-6E38-409F-9110-01634F91D264}">
      <dgm:prSet/>
      <dgm:spPr/>
      <dgm:t>
        <a:bodyPr/>
        <a:lstStyle/>
        <a:p>
          <a:endParaRPr lang="en-US"/>
        </a:p>
      </dgm:t>
    </dgm:pt>
    <dgm:pt modelId="{D2B042FB-270B-4D59-A72F-C04013417993}" type="sibTrans" cxnId="{F32AFC2F-6E38-409F-9110-01634F91D264}">
      <dgm:prSet/>
      <dgm:spPr/>
      <dgm:t>
        <a:bodyPr/>
        <a:lstStyle/>
        <a:p>
          <a:endParaRPr lang="en-US"/>
        </a:p>
      </dgm:t>
    </dgm:pt>
    <dgm:pt modelId="{DA7A16B9-37C4-42A3-A0E5-167438D1A79E}">
      <dgm:prSet custT="1"/>
      <dgm:spPr/>
      <dgm:t>
        <a:bodyPr/>
        <a:lstStyle/>
        <a:p>
          <a:r>
            <a:rPr lang="en-US" sz="1600" dirty="0"/>
            <a:t>What are my goals and dreams?</a:t>
          </a:r>
        </a:p>
      </dgm:t>
    </dgm:pt>
    <dgm:pt modelId="{C623E5B0-E1D4-4358-A400-A23CD2872045}" type="parTrans" cxnId="{21ACABC2-66E6-4513-A07E-46B8D2339355}">
      <dgm:prSet/>
      <dgm:spPr/>
      <dgm:t>
        <a:bodyPr/>
        <a:lstStyle/>
        <a:p>
          <a:endParaRPr lang="en-US"/>
        </a:p>
      </dgm:t>
    </dgm:pt>
    <dgm:pt modelId="{8C99AA2F-D7F8-47B9-BB3C-C2640B1625C9}" type="sibTrans" cxnId="{21ACABC2-66E6-4513-A07E-46B8D2339355}">
      <dgm:prSet/>
      <dgm:spPr/>
      <dgm:t>
        <a:bodyPr/>
        <a:lstStyle/>
        <a:p>
          <a:endParaRPr lang="en-US"/>
        </a:p>
      </dgm:t>
    </dgm:pt>
    <dgm:pt modelId="{49220D69-50D6-4B7C-B48D-F49C6E3F7144}">
      <dgm:prSet custT="1"/>
      <dgm:spPr/>
      <dgm:t>
        <a:bodyPr/>
        <a:lstStyle/>
        <a:p>
          <a:r>
            <a:rPr lang="en-US" sz="1800" b="1" dirty="0"/>
            <a:t>Self advocacy </a:t>
          </a:r>
        </a:p>
      </dgm:t>
      <dgm:extLst>
        <a:ext uri="{E40237B7-FDA0-4F09-8148-C483321AD2D9}">
          <dgm14:cNvPr xmlns:dgm14="http://schemas.microsoft.com/office/drawing/2010/diagram" id="0" name="" descr="My Success relies on &#10;Knowing myself&#10;Self exploration&#10;What are my goals and dreams?&#10;&#10;Self advocacy &#10;Speak up! When you do, they will listen.&#10;What do I need to accomplish my goals?&#10;&#10;Communication about my disability&#10;Learning how to speak about my disability in positive ways &#10;&#10;Understanding my disability&#10;Language is powerful&#10;Talking with caregivers, friends, co-workers, employers about my disability and listening to their point of view&#10;&#10;Understanding my strengths and weaknesses &#10;Managing my spoons&#10;Knowing when to say No&#10;Being creative&#10;Keeping a few steps ahead at all times"/>
        </a:ext>
      </dgm:extLst>
    </dgm:pt>
    <dgm:pt modelId="{D709035A-E555-46B8-B268-A5470D17A480}" type="parTrans" cxnId="{4A5A7EBB-D9E9-4289-8359-ADEEA30F55A0}">
      <dgm:prSet/>
      <dgm:spPr/>
      <dgm:t>
        <a:bodyPr/>
        <a:lstStyle/>
        <a:p>
          <a:endParaRPr lang="en-US"/>
        </a:p>
      </dgm:t>
    </dgm:pt>
    <dgm:pt modelId="{12074600-7DE6-48B6-B650-457161E19A46}" type="sibTrans" cxnId="{4A5A7EBB-D9E9-4289-8359-ADEEA30F55A0}">
      <dgm:prSet/>
      <dgm:spPr/>
      <dgm:t>
        <a:bodyPr/>
        <a:lstStyle/>
        <a:p>
          <a:endParaRPr lang="en-US"/>
        </a:p>
      </dgm:t>
    </dgm:pt>
    <dgm:pt modelId="{5860AFB5-1E92-4E29-BF4B-D1EC6147F329}">
      <dgm:prSet custT="1"/>
      <dgm:spPr/>
      <dgm:t>
        <a:bodyPr/>
        <a:lstStyle/>
        <a:p>
          <a:r>
            <a:rPr lang="en-US" sz="1600" dirty="0"/>
            <a:t>Speak up! When you do, they will listen.</a:t>
          </a:r>
        </a:p>
      </dgm:t>
    </dgm:pt>
    <dgm:pt modelId="{CBF9EA56-D8CB-46FD-B809-4D3E6234B6D5}" type="parTrans" cxnId="{0BABA954-9BF1-4CFD-90D2-1B25594975E6}">
      <dgm:prSet/>
      <dgm:spPr/>
      <dgm:t>
        <a:bodyPr/>
        <a:lstStyle/>
        <a:p>
          <a:endParaRPr lang="en-US"/>
        </a:p>
      </dgm:t>
    </dgm:pt>
    <dgm:pt modelId="{BCCDC2BF-2329-4E1C-8AEB-88C3C7AB6F6C}" type="sibTrans" cxnId="{0BABA954-9BF1-4CFD-90D2-1B25594975E6}">
      <dgm:prSet/>
      <dgm:spPr/>
      <dgm:t>
        <a:bodyPr/>
        <a:lstStyle/>
        <a:p>
          <a:endParaRPr lang="en-US"/>
        </a:p>
      </dgm:t>
    </dgm:pt>
    <dgm:pt modelId="{B3371171-7022-49B6-8819-2091D82F443D}">
      <dgm:prSet custT="1"/>
      <dgm:spPr/>
      <dgm:t>
        <a:bodyPr/>
        <a:lstStyle/>
        <a:p>
          <a:r>
            <a:rPr lang="en-US" sz="1600" dirty="0"/>
            <a:t>What do I need to accomplish my goals?</a:t>
          </a:r>
        </a:p>
      </dgm:t>
    </dgm:pt>
    <dgm:pt modelId="{824D9475-9532-4DD8-A809-C2C69D64CCA3}" type="parTrans" cxnId="{33BD0C74-A0B2-499D-A19F-2FA025F8F5D5}">
      <dgm:prSet/>
      <dgm:spPr/>
      <dgm:t>
        <a:bodyPr/>
        <a:lstStyle/>
        <a:p>
          <a:endParaRPr lang="en-US"/>
        </a:p>
      </dgm:t>
    </dgm:pt>
    <dgm:pt modelId="{6C98ED0E-9B6B-4482-A2BB-E46033DE9E47}" type="sibTrans" cxnId="{33BD0C74-A0B2-499D-A19F-2FA025F8F5D5}">
      <dgm:prSet/>
      <dgm:spPr/>
      <dgm:t>
        <a:bodyPr/>
        <a:lstStyle/>
        <a:p>
          <a:endParaRPr lang="en-US"/>
        </a:p>
      </dgm:t>
    </dgm:pt>
    <dgm:pt modelId="{BEEE2C50-F897-4DAA-B7D3-03F467550413}">
      <dgm:prSet custT="1"/>
      <dgm:spPr/>
      <dgm:t>
        <a:bodyPr/>
        <a:lstStyle/>
        <a:p>
          <a:r>
            <a:rPr lang="en-US" sz="1800" b="1" dirty="0"/>
            <a:t>Communication about my disability</a:t>
          </a:r>
        </a:p>
      </dgm:t>
      <dgm:extLst>
        <a:ext uri="{E40237B7-FDA0-4F09-8148-C483321AD2D9}">
          <dgm14:cNvPr xmlns:dgm14="http://schemas.microsoft.com/office/drawing/2010/diagram" id="0" name="" descr="My Success relies on &#10;Knowing myself&#10;Self exploration&#10;What are my goals and dreams?&#10;&#10;Self advocacy &#10;Speak up! When you do, they will listen.&#10;What do I need to accomplish my goals?&#10;&#10;Communication about my disability&#10;Learning how to speak about my disability in positive ways &#10;&#10;Understanding my disability&#10;Language is powerful&#10;Talking with caregivers, friends, co-workers, employers about my disability and listening to their point of view&#10;&#10;Understanding my strengths and weaknesses &#10;Managing my spoons&#10;Knowing when to say No&#10;Being creative&#10;Keeping a few steps ahead at all times"/>
        </a:ext>
      </dgm:extLst>
    </dgm:pt>
    <dgm:pt modelId="{41BF917B-FDFC-4258-B2BD-6E1A224BF515}" type="parTrans" cxnId="{56802552-C962-4A50-9A5D-0C9705D20078}">
      <dgm:prSet/>
      <dgm:spPr/>
      <dgm:t>
        <a:bodyPr/>
        <a:lstStyle/>
        <a:p>
          <a:endParaRPr lang="en-US"/>
        </a:p>
      </dgm:t>
    </dgm:pt>
    <dgm:pt modelId="{866259F0-8A85-42A7-95FC-64D88A639814}" type="sibTrans" cxnId="{56802552-C962-4A50-9A5D-0C9705D20078}">
      <dgm:prSet/>
      <dgm:spPr/>
      <dgm:t>
        <a:bodyPr/>
        <a:lstStyle/>
        <a:p>
          <a:endParaRPr lang="en-US"/>
        </a:p>
      </dgm:t>
    </dgm:pt>
    <dgm:pt modelId="{A13C09CC-D783-4D54-A941-8FB452AA5E6F}">
      <dgm:prSet custT="1"/>
      <dgm:spPr/>
      <dgm:t>
        <a:bodyPr/>
        <a:lstStyle/>
        <a:p>
          <a:r>
            <a:rPr lang="en-US" sz="1600" dirty="0"/>
            <a:t>Learning how to speak about my disability in positive ways </a:t>
          </a:r>
        </a:p>
      </dgm:t>
    </dgm:pt>
    <dgm:pt modelId="{BD20510D-0EF9-4B7C-8569-1D1D8EE3D1AC}" type="parTrans" cxnId="{C7A4CC0A-ACD8-46DC-B5C1-1AB8D1AAAE7E}">
      <dgm:prSet/>
      <dgm:spPr/>
      <dgm:t>
        <a:bodyPr/>
        <a:lstStyle/>
        <a:p>
          <a:endParaRPr lang="en-US"/>
        </a:p>
      </dgm:t>
    </dgm:pt>
    <dgm:pt modelId="{798BB687-FF48-4FA0-8FD6-60C5B15C9C09}" type="sibTrans" cxnId="{C7A4CC0A-ACD8-46DC-B5C1-1AB8D1AAAE7E}">
      <dgm:prSet/>
      <dgm:spPr/>
      <dgm:t>
        <a:bodyPr/>
        <a:lstStyle/>
        <a:p>
          <a:endParaRPr lang="en-US"/>
        </a:p>
      </dgm:t>
    </dgm:pt>
    <dgm:pt modelId="{0AB6B965-B3C7-4D2F-81DE-1A42D416FBD9}">
      <dgm:prSet custT="1"/>
      <dgm:spPr/>
      <dgm:t>
        <a:bodyPr/>
        <a:lstStyle/>
        <a:p>
          <a:r>
            <a:rPr lang="en-US" sz="1800" b="1" dirty="0"/>
            <a:t>Understanding my disability</a:t>
          </a:r>
        </a:p>
      </dgm:t>
      <dgm:extLst>
        <a:ext uri="{E40237B7-FDA0-4F09-8148-C483321AD2D9}">
          <dgm14:cNvPr xmlns:dgm14="http://schemas.microsoft.com/office/drawing/2010/diagram" id="0" name="" descr="My Success relies on &#10;Knowing myself&#10;Self exploration&#10;What are my goals and dreams?&#10;&#10;Self advocacy &#10;Speak up! When you do, they will listen.&#10;What do I need to accomplish my goals?&#10;&#10;Communication about my disability&#10;Learning how to speak about my disability in positive ways &#10;&#10;Understanding my disability&#10;Language is powerful&#10;Talking with caregivers, friends, co-workers, employers about my disability and listening to their point of view&#10;&#10;Understanding my strengths and weaknesses &#10;Managing my spoons&#10;Knowing when to say No&#10;Being creative&#10;Keeping a few steps ahead at all times"/>
        </a:ext>
      </dgm:extLst>
    </dgm:pt>
    <dgm:pt modelId="{FBEA0C58-C70E-45E5-BC78-0D8DB3618D41}" type="parTrans" cxnId="{CCC30974-BDFB-4213-B030-9D1D78480342}">
      <dgm:prSet/>
      <dgm:spPr/>
      <dgm:t>
        <a:bodyPr/>
        <a:lstStyle/>
        <a:p>
          <a:endParaRPr lang="en-US"/>
        </a:p>
      </dgm:t>
    </dgm:pt>
    <dgm:pt modelId="{1C20AE90-AAEF-412A-B8E4-665018B521CB}" type="sibTrans" cxnId="{CCC30974-BDFB-4213-B030-9D1D78480342}">
      <dgm:prSet/>
      <dgm:spPr/>
      <dgm:t>
        <a:bodyPr/>
        <a:lstStyle/>
        <a:p>
          <a:endParaRPr lang="en-US"/>
        </a:p>
      </dgm:t>
    </dgm:pt>
    <dgm:pt modelId="{C055EDE3-DD97-4E4D-B250-B05517EBC4BA}">
      <dgm:prSet custT="1"/>
      <dgm:spPr/>
      <dgm:t>
        <a:bodyPr/>
        <a:lstStyle/>
        <a:p>
          <a:r>
            <a:rPr lang="en-US" sz="1600" dirty="0"/>
            <a:t>Language is powerful</a:t>
          </a:r>
        </a:p>
      </dgm:t>
    </dgm:pt>
    <dgm:pt modelId="{8ACE5F21-7DD1-41C1-A189-0184F167ED86}" type="parTrans" cxnId="{BC03FA2F-0CEE-48D3-B2BE-5475DD6E00A9}">
      <dgm:prSet/>
      <dgm:spPr/>
      <dgm:t>
        <a:bodyPr/>
        <a:lstStyle/>
        <a:p>
          <a:endParaRPr lang="en-US"/>
        </a:p>
      </dgm:t>
    </dgm:pt>
    <dgm:pt modelId="{DA61E52A-E06D-4A35-9319-D37A30D59B6D}" type="sibTrans" cxnId="{BC03FA2F-0CEE-48D3-B2BE-5475DD6E00A9}">
      <dgm:prSet/>
      <dgm:spPr/>
      <dgm:t>
        <a:bodyPr/>
        <a:lstStyle/>
        <a:p>
          <a:endParaRPr lang="en-US"/>
        </a:p>
      </dgm:t>
    </dgm:pt>
    <dgm:pt modelId="{7611D7CA-B956-49A6-BEA6-2B1E24281374}">
      <dgm:prSet custT="1"/>
      <dgm:spPr/>
      <dgm:t>
        <a:bodyPr/>
        <a:lstStyle/>
        <a:p>
          <a:r>
            <a:rPr lang="en-US" sz="1600" dirty="0"/>
            <a:t>Talking with caregivers, friends, co-workers, employers about my disability and listening to their point of view</a:t>
          </a:r>
        </a:p>
      </dgm:t>
    </dgm:pt>
    <dgm:pt modelId="{DE5F58DE-EF6F-49E4-9963-622AFA286255}" type="parTrans" cxnId="{396FFDB3-EB96-45E2-B245-DBB42C205703}">
      <dgm:prSet/>
      <dgm:spPr/>
      <dgm:t>
        <a:bodyPr/>
        <a:lstStyle/>
        <a:p>
          <a:endParaRPr lang="en-US"/>
        </a:p>
      </dgm:t>
    </dgm:pt>
    <dgm:pt modelId="{D7DCF5A0-0028-48CA-AF31-92B5BD036283}" type="sibTrans" cxnId="{396FFDB3-EB96-45E2-B245-DBB42C205703}">
      <dgm:prSet/>
      <dgm:spPr/>
      <dgm:t>
        <a:bodyPr/>
        <a:lstStyle/>
        <a:p>
          <a:endParaRPr lang="en-US"/>
        </a:p>
      </dgm:t>
    </dgm:pt>
    <dgm:pt modelId="{87323645-D9A6-49C9-A9B4-5EADFFE6B8B0}">
      <dgm:prSet custT="1"/>
      <dgm:spPr/>
      <dgm:t>
        <a:bodyPr/>
        <a:lstStyle/>
        <a:p>
          <a:r>
            <a:rPr lang="en-US" sz="1800" b="1" dirty="0"/>
            <a:t>Understanding my strengths and weaknesses </a:t>
          </a:r>
        </a:p>
      </dgm:t>
      <dgm:extLst>
        <a:ext uri="{E40237B7-FDA0-4F09-8148-C483321AD2D9}">
          <dgm14:cNvPr xmlns:dgm14="http://schemas.microsoft.com/office/drawing/2010/diagram" id="0" name="" descr="My Success relies on &#10;Knowing myself&#10;Self exploration&#10;What are my goals and dreams?&#10;&#10;Self advocacy &#10;Speak up! When you do, they will listen.&#10;What do I need to accomplish my goals?&#10;&#10;Communication about my disability&#10;Learning how to speak about my disability in positive ways &#10;&#10;Understanding my disability&#10;Language is powerful&#10;Talking with caregivers, friends, co-workers, employers about my disability and listening to their point of view&#10;&#10;Understanding my strengths and weaknesses &#10;Managing my spoons&#10;Knowing when to say No&#10;Being creative&#10;Keeping a few steps ahead at all times"/>
        </a:ext>
      </dgm:extLst>
    </dgm:pt>
    <dgm:pt modelId="{32198074-EDF4-47A7-9DE2-21F3616507D5}" type="parTrans" cxnId="{BCB3D3F5-F818-484A-B45A-4F25A9167AE4}">
      <dgm:prSet/>
      <dgm:spPr/>
      <dgm:t>
        <a:bodyPr/>
        <a:lstStyle/>
        <a:p>
          <a:endParaRPr lang="en-US"/>
        </a:p>
      </dgm:t>
    </dgm:pt>
    <dgm:pt modelId="{F7AFC20A-7E57-4E11-8342-396813670709}" type="sibTrans" cxnId="{BCB3D3F5-F818-484A-B45A-4F25A9167AE4}">
      <dgm:prSet/>
      <dgm:spPr/>
      <dgm:t>
        <a:bodyPr/>
        <a:lstStyle/>
        <a:p>
          <a:endParaRPr lang="en-US"/>
        </a:p>
      </dgm:t>
    </dgm:pt>
    <dgm:pt modelId="{A5DDF161-DD18-418C-B369-12B50E235677}">
      <dgm:prSet custT="1"/>
      <dgm:spPr/>
      <dgm:t>
        <a:bodyPr/>
        <a:lstStyle/>
        <a:p>
          <a:r>
            <a:rPr lang="en-US" sz="1600" dirty="0"/>
            <a:t>Managing my spoons</a:t>
          </a:r>
        </a:p>
      </dgm:t>
    </dgm:pt>
    <dgm:pt modelId="{72CFB1DB-E2CA-4061-99C9-238641DBA969}" type="parTrans" cxnId="{959C2550-CB02-4576-A5A4-982115E42767}">
      <dgm:prSet/>
      <dgm:spPr/>
      <dgm:t>
        <a:bodyPr/>
        <a:lstStyle/>
        <a:p>
          <a:endParaRPr lang="en-US"/>
        </a:p>
      </dgm:t>
    </dgm:pt>
    <dgm:pt modelId="{FD9D1214-5836-4735-887B-F71502850CA7}" type="sibTrans" cxnId="{959C2550-CB02-4576-A5A4-982115E42767}">
      <dgm:prSet/>
      <dgm:spPr/>
      <dgm:t>
        <a:bodyPr/>
        <a:lstStyle/>
        <a:p>
          <a:endParaRPr lang="en-US"/>
        </a:p>
      </dgm:t>
    </dgm:pt>
    <dgm:pt modelId="{91F9494F-09CA-424C-BCFF-ED5329F38CB4}">
      <dgm:prSet custT="1"/>
      <dgm:spPr/>
      <dgm:t>
        <a:bodyPr/>
        <a:lstStyle/>
        <a:p>
          <a:r>
            <a:rPr lang="en-US" sz="1600" dirty="0"/>
            <a:t>Knowing when to say No</a:t>
          </a:r>
        </a:p>
      </dgm:t>
    </dgm:pt>
    <dgm:pt modelId="{655E58BF-FA93-41C5-8DBD-DDDAB313CC4D}" type="parTrans" cxnId="{FB1922EF-7DCD-48E8-84A0-169F22618257}">
      <dgm:prSet/>
      <dgm:spPr/>
      <dgm:t>
        <a:bodyPr/>
        <a:lstStyle/>
        <a:p>
          <a:endParaRPr lang="en-US"/>
        </a:p>
      </dgm:t>
    </dgm:pt>
    <dgm:pt modelId="{C47704C0-D052-4689-9501-22BC504E554F}" type="sibTrans" cxnId="{FB1922EF-7DCD-48E8-84A0-169F22618257}">
      <dgm:prSet/>
      <dgm:spPr/>
      <dgm:t>
        <a:bodyPr/>
        <a:lstStyle/>
        <a:p>
          <a:endParaRPr lang="en-US"/>
        </a:p>
      </dgm:t>
    </dgm:pt>
    <dgm:pt modelId="{A4414F86-F39F-4993-94BE-DBAEFCC2C291}">
      <dgm:prSet custT="1"/>
      <dgm:spPr/>
      <dgm:t>
        <a:bodyPr/>
        <a:lstStyle/>
        <a:p>
          <a:r>
            <a:rPr lang="en-US" sz="1600" dirty="0"/>
            <a:t>Being creative</a:t>
          </a:r>
        </a:p>
      </dgm:t>
    </dgm:pt>
    <dgm:pt modelId="{526F0C8F-EB53-46AB-964D-1CA4FEDDC88E}" type="parTrans" cxnId="{46DA69CF-2C52-409D-8BAC-78671B8F746F}">
      <dgm:prSet/>
      <dgm:spPr/>
      <dgm:t>
        <a:bodyPr/>
        <a:lstStyle/>
        <a:p>
          <a:endParaRPr lang="en-US"/>
        </a:p>
      </dgm:t>
    </dgm:pt>
    <dgm:pt modelId="{556059C0-BDF2-4565-8488-D02870354663}" type="sibTrans" cxnId="{46DA69CF-2C52-409D-8BAC-78671B8F746F}">
      <dgm:prSet/>
      <dgm:spPr/>
      <dgm:t>
        <a:bodyPr/>
        <a:lstStyle/>
        <a:p>
          <a:endParaRPr lang="en-US"/>
        </a:p>
      </dgm:t>
    </dgm:pt>
    <dgm:pt modelId="{1D015B0E-6931-4176-9E5A-4F02F2DFC60C}">
      <dgm:prSet custT="1"/>
      <dgm:spPr/>
      <dgm:t>
        <a:bodyPr/>
        <a:lstStyle/>
        <a:p>
          <a:r>
            <a:rPr lang="en-US" sz="1600" dirty="0"/>
            <a:t>Keeping a few steps ahead at all times</a:t>
          </a:r>
        </a:p>
      </dgm:t>
    </dgm:pt>
    <dgm:pt modelId="{2F5B0CDE-8862-4959-98DB-31C30453B514}" type="parTrans" cxnId="{AF7A3DAD-38F6-4703-BE20-03FF242D1413}">
      <dgm:prSet/>
      <dgm:spPr/>
      <dgm:t>
        <a:bodyPr/>
        <a:lstStyle/>
        <a:p>
          <a:endParaRPr lang="en-US"/>
        </a:p>
      </dgm:t>
    </dgm:pt>
    <dgm:pt modelId="{FF6F2CF2-ADD4-4AA1-856A-B5C813D34BD9}" type="sibTrans" cxnId="{AF7A3DAD-38F6-4703-BE20-03FF242D1413}">
      <dgm:prSet/>
      <dgm:spPr/>
      <dgm:t>
        <a:bodyPr/>
        <a:lstStyle/>
        <a:p>
          <a:endParaRPr lang="en-US"/>
        </a:p>
      </dgm:t>
    </dgm:pt>
    <dgm:pt modelId="{BD8ABD80-957D-4F71-98E9-51F09F6641EB}" type="pres">
      <dgm:prSet presAssocID="{2790FB7C-D941-4BBA-8564-2BD8CF8C868E}" presName="diagram" presStyleCnt="0">
        <dgm:presLayoutVars>
          <dgm:dir/>
          <dgm:resizeHandles val="exact"/>
        </dgm:presLayoutVars>
      </dgm:prSet>
      <dgm:spPr/>
    </dgm:pt>
    <dgm:pt modelId="{FEBA31AD-F002-42A4-A8CC-CC84CE403AC4}" type="pres">
      <dgm:prSet presAssocID="{03888C55-06B9-4851-8689-7FFC41B1E9D5}" presName="node" presStyleLbl="node1" presStyleIdx="0" presStyleCnt="5">
        <dgm:presLayoutVars>
          <dgm:bulletEnabled val="1"/>
        </dgm:presLayoutVars>
      </dgm:prSet>
      <dgm:spPr/>
    </dgm:pt>
    <dgm:pt modelId="{144A2767-4157-43E3-845E-054B7359799E}" type="pres">
      <dgm:prSet presAssocID="{A2F36EF8-F113-4AC3-9190-067F661DF7D8}" presName="sibTrans" presStyleCnt="0"/>
      <dgm:spPr/>
    </dgm:pt>
    <dgm:pt modelId="{637E99F3-4621-41BD-943D-63983D40C811}" type="pres">
      <dgm:prSet presAssocID="{49220D69-50D6-4B7C-B48D-F49C6E3F7144}" presName="node" presStyleLbl="node1" presStyleIdx="1" presStyleCnt="5">
        <dgm:presLayoutVars>
          <dgm:bulletEnabled val="1"/>
        </dgm:presLayoutVars>
      </dgm:prSet>
      <dgm:spPr/>
    </dgm:pt>
    <dgm:pt modelId="{CE5A4FA3-9492-4697-BE07-7887F32D072E}" type="pres">
      <dgm:prSet presAssocID="{12074600-7DE6-48B6-B650-457161E19A46}" presName="sibTrans" presStyleCnt="0"/>
      <dgm:spPr/>
    </dgm:pt>
    <dgm:pt modelId="{BED3E508-F935-4D3D-9CE7-CE98FA01AF3E}" type="pres">
      <dgm:prSet presAssocID="{BEEE2C50-F897-4DAA-B7D3-03F467550413}" presName="node" presStyleLbl="node1" presStyleIdx="2" presStyleCnt="5">
        <dgm:presLayoutVars>
          <dgm:bulletEnabled val="1"/>
        </dgm:presLayoutVars>
      </dgm:prSet>
      <dgm:spPr/>
    </dgm:pt>
    <dgm:pt modelId="{CA3CDCCA-9222-4CCC-8F91-C50F37F2FF3F}" type="pres">
      <dgm:prSet presAssocID="{866259F0-8A85-42A7-95FC-64D88A639814}" presName="sibTrans" presStyleCnt="0"/>
      <dgm:spPr/>
    </dgm:pt>
    <dgm:pt modelId="{0C970D56-B1B2-42D2-BD80-00F7A511EA93}" type="pres">
      <dgm:prSet presAssocID="{0AB6B965-B3C7-4D2F-81DE-1A42D416FBD9}" presName="node" presStyleLbl="node1" presStyleIdx="3" presStyleCnt="5" custScaleX="113246" custScaleY="129046">
        <dgm:presLayoutVars>
          <dgm:bulletEnabled val="1"/>
        </dgm:presLayoutVars>
      </dgm:prSet>
      <dgm:spPr/>
    </dgm:pt>
    <dgm:pt modelId="{D327F8EF-4084-4613-AC52-FA80C9300E58}" type="pres">
      <dgm:prSet presAssocID="{1C20AE90-AAEF-412A-B8E4-665018B521CB}" presName="sibTrans" presStyleCnt="0"/>
      <dgm:spPr/>
    </dgm:pt>
    <dgm:pt modelId="{0A582517-AA06-49AF-B583-C9F1157F0CBE}" type="pres">
      <dgm:prSet presAssocID="{87323645-D9A6-49C9-A9B4-5EADFFE6B8B0}" presName="node" presStyleLbl="node1" presStyleIdx="4" presStyleCnt="5" custScaleX="118693" custScaleY="130276">
        <dgm:presLayoutVars>
          <dgm:bulletEnabled val="1"/>
        </dgm:presLayoutVars>
      </dgm:prSet>
      <dgm:spPr/>
    </dgm:pt>
  </dgm:ptLst>
  <dgm:cxnLst>
    <dgm:cxn modelId="{C7A4CC0A-ACD8-46DC-B5C1-1AB8D1AAAE7E}" srcId="{BEEE2C50-F897-4DAA-B7D3-03F467550413}" destId="{A13C09CC-D783-4D54-A941-8FB452AA5E6F}" srcOrd="0" destOrd="0" parTransId="{BD20510D-0EF9-4B7C-8569-1D1D8EE3D1AC}" sibTransId="{798BB687-FF48-4FA0-8FD6-60C5B15C9C09}"/>
    <dgm:cxn modelId="{FA67E016-69B7-4087-8C96-DD2C884A06F0}" type="presOf" srcId="{BEEE2C50-F897-4DAA-B7D3-03F467550413}" destId="{BED3E508-F935-4D3D-9CE7-CE98FA01AF3E}" srcOrd="0" destOrd="0" presId="urn:microsoft.com/office/officeart/2005/8/layout/default"/>
    <dgm:cxn modelId="{B1123E1A-978B-47D8-AFD1-C54A6C2AD939}" type="presOf" srcId="{1D015B0E-6931-4176-9E5A-4F02F2DFC60C}" destId="{0A582517-AA06-49AF-B583-C9F1157F0CBE}" srcOrd="0" destOrd="4" presId="urn:microsoft.com/office/officeart/2005/8/layout/default"/>
    <dgm:cxn modelId="{31156323-BCBB-4BF4-BF4A-CA041C203FBA}" type="presOf" srcId="{C055EDE3-DD97-4E4D-B250-B05517EBC4BA}" destId="{0C970D56-B1B2-42D2-BD80-00F7A511EA93}" srcOrd="0" destOrd="1" presId="urn:microsoft.com/office/officeart/2005/8/layout/default"/>
    <dgm:cxn modelId="{30793E24-AD69-4DF5-B20F-E5633FC19F08}" type="presOf" srcId="{DA7A16B9-37C4-42A3-A0E5-167438D1A79E}" destId="{FEBA31AD-F002-42A4-A8CC-CC84CE403AC4}" srcOrd="0" destOrd="3" presId="urn:microsoft.com/office/officeart/2005/8/layout/default"/>
    <dgm:cxn modelId="{BC03FA2F-0CEE-48D3-B2BE-5475DD6E00A9}" srcId="{0AB6B965-B3C7-4D2F-81DE-1A42D416FBD9}" destId="{C055EDE3-DD97-4E4D-B250-B05517EBC4BA}" srcOrd="0" destOrd="0" parTransId="{8ACE5F21-7DD1-41C1-A189-0184F167ED86}" sibTransId="{DA61E52A-E06D-4A35-9319-D37A30D59B6D}"/>
    <dgm:cxn modelId="{F32AFC2F-6E38-409F-9110-01634F91D264}" srcId="{03888C55-06B9-4851-8689-7FFC41B1E9D5}" destId="{0AC915CF-9E7A-4C44-B2FA-1CE44A4FCB71}" srcOrd="1" destOrd="0" parTransId="{43D1274B-730D-4182-B0A9-22CE58C5F17C}" sibTransId="{D2B042FB-270B-4D59-A72F-C04013417993}"/>
    <dgm:cxn modelId="{C5923D35-2703-4A44-9EE2-931EB58C140D}" type="presOf" srcId="{49220D69-50D6-4B7C-B48D-F49C6E3F7144}" destId="{637E99F3-4621-41BD-943D-63983D40C811}" srcOrd="0" destOrd="0" presId="urn:microsoft.com/office/officeart/2005/8/layout/default"/>
    <dgm:cxn modelId="{A8AB8861-8E18-45AC-B873-8FCB175355F1}" type="presOf" srcId="{A5DDF161-DD18-418C-B369-12B50E235677}" destId="{0A582517-AA06-49AF-B583-C9F1157F0CBE}" srcOrd="0" destOrd="1" presId="urn:microsoft.com/office/officeart/2005/8/layout/default"/>
    <dgm:cxn modelId="{A1B5C945-9E26-47EF-AB1A-7D4A276466D3}" type="presOf" srcId="{03888C55-06B9-4851-8689-7FFC41B1E9D5}" destId="{FEBA31AD-F002-42A4-A8CC-CC84CE403AC4}" srcOrd="0" destOrd="0" presId="urn:microsoft.com/office/officeart/2005/8/layout/default"/>
    <dgm:cxn modelId="{00E6C967-875B-4806-B8BE-58DA6F715EBE}" type="presOf" srcId="{0AC915CF-9E7A-4C44-B2FA-1CE44A4FCB71}" destId="{FEBA31AD-F002-42A4-A8CC-CC84CE403AC4}" srcOrd="0" destOrd="2" presId="urn:microsoft.com/office/officeart/2005/8/layout/default"/>
    <dgm:cxn modelId="{959C2550-CB02-4576-A5A4-982115E42767}" srcId="{87323645-D9A6-49C9-A9B4-5EADFFE6B8B0}" destId="{A5DDF161-DD18-418C-B369-12B50E235677}" srcOrd="0" destOrd="0" parTransId="{72CFB1DB-E2CA-4061-99C9-238641DBA969}" sibTransId="{FD9D1214-5836-4735-887B-F71502850CA7}"/>
    <dgm:cxn modelId="{56802552-C962-4A50-9A5D-0C9705D20078}" srcId="{2790FB7C-D941-4BBA-8564-2BD8CF8C868E}" destId="{BEEE2C50-F897-4DAA-B7D3-03F467550413}" srcOrd="2" destOrd="0" parTransId="{41BF917B-FDFC-4258-B2BD-6E1A224BF515}" sibTransId="{866259F0-8A85-42A7-95FC-64D88A639814}"/>
    <dgm:cxn modelId="{CCC30974-BDFB-4213-B030-9D1D78480342}" srcId="{2790FB7C-D941-4BBA-8564-2BD8CF8C868E}" destId="{0AB6B965-B3C7-4D2F-81DE-1A42D416FBD9}" srcOrd="3" destOrd="0" parTransId="{FBEA0C58-C70E-45E5-BC78-0D8DB3618D41}" sibTransId="{1C20AE90-AAEF-412A-B8E4-665018B521CB}"/>
    <dgm:cxn modelId="{33BD0C74-A0B2-499D-A19F-2FA025F8F5D5}" srcId="{49220D69-50D6-4B7C-B48D-F49C6E3F7144}" destId="{B3371171-7022-49B6-8819-2091D82F443D}" srcOrd="1" destOrd="0" parTransId="{824D9475-9532-4DD8-A809-C2C69D64CCA3}" sibTransId="{6C98ED0E-9B6B-4482-A2BB-E46033DE9E47}"/>
    <dgm:cxn modelId="{0BABA954-9BF1-4CFD-90D2-1B25594975E6}" srcId="{49220D69-50D6-4B7C-B48D-F49C6E3F7144}" destId="{5860AFB5-1E92-4E29-BF4B-D1EC6147F329}" srcOrd="0" destOrd="0" parTransId="{CBF9EA56-D8CB-46FD-B809-4D3E6234B6D5}" sibTransId="{BCCDC2BF-2329-4E1C-8AEB-88C3C7AB6F6C}"/>
    <dgm:cxn modelId="{D3DA5E90-97BA-49A3-A6DB-F178F6F01F1E}" type="presOf" srcId="{C06A1771-4544-4B10-90D4-08AC0CCA9BE7}" destId="{FEBA31AD-F002-42A4-A8CC-CC84CE403AC4}" srcOrd="0" destOrd="1" presId="urn:microsoft.com/office/officeart/2005/8/layout/default"/>
    <dgm:cxn modelId="{2E52EC94-7ECD-422A-BE8D-B7E672BCF3B5}" srcId="{2790FB7C-D941-4BBA-8564-2BD8CF8C868E}" destId="{03888C55-06B9-4851-8689-7FFC41B1E9D5}" srcOrd="0" destOrd="0" parTransId="{335DC83D-AD17-4B3E-B349-EFB1936DFE1A}" sibTransId="{A2F36EF8-F113-4AC3-9190-067F661DF7D8}"/>
    <dgm:cxn modelId="{0F20A296-977D-4482-A206-18AB48A0E14C}" srcId="{03888C55-06B9-4851-8689-7FFC41B1E9D5}" destId="{C06A1771-4544-4B10-90D4-08AC0CCA9BE7}" srcOrd="0" destOrd="0" parTransId="{A404E4BB-E0AA-49F1-B8CE-4CF9A58BE720}" sibTransId="{E4780C18-EB2B-4764-AE4D-C3962A4E3F24}"/>
    <dgm:cxn modelId="{06652B99-2CB6-40FD-AF79-E40AE0790A99}" type="presOf" srcId="{87323645-D9A6-49C9-A9B4-5EADFFE6B8B0}" destId="{0A582517-AA06-49AF-B583-C9F1157F0CBE}" srcOrd="0" destOrd="0" presId="urn:microsoft.com/office/officeart/2005/8/layout/default"/>
    <dgm:cxn modelId="{AF7A3DAD-38F6-4703-BE20-03FF242D1413}" srcId="{87323645-D9A6-49C9-A9B4-5EADFFE6B8B0}" destId="{1D015B0E-6931-4176-9E5A-4F02F2DFC60C}" srcOrd="3" destOrd="0" parTransId="{2F5B0CDE-8862-4959-98DB-31C30453B514}" sibTransId="{FF6F2CF2-ADD4-4AA1-856A-B5C813D34BD9}"/>
    <dgm:cxn modelId="{396FFDB3-EB96-45E2-B245-DBB42C205703}" srcId="{0AB6B965-B3C7-4D2F-81DE-1A42D416FBD9}" destId="{7611D7CA-B956-49A6-BEA6-2B1E24281374}" srcOrd="1" destOrd="0" parTransId="{DE5F58DE-EF6F-49E4-9963-622AFA286255}" sibTransId="{D7DCF5A0-0028-48CA-AF31-92B5BD036283}"/>
    <dgm:cxn modelId="{BB1717B5-BB5D-4DBD-AAC5-4CE8C2DE1368}" type="presOf" srcId="{2790FB7C-D941-4BBA-8564-2BD8CF8C868E}" destId="{BD8ABD80-957D-4F71-98E9-51F09F6641EB}" srcOrd="0" destOrd="0" presId="urn:microsoft.com/office/officeart/2005/8/layout/default"/>
    <dgm:cxn modelId="{823B73BB-CE3F-4B20-89FF-E764C0E8510D}" type="presOf" srcId="{5860AFB5-1E92-4E29-BF4B-D1EC6147F329}" destId="{637E99F3-4621-41BD-943D-63983D40C811}" srcOrd="0" destOrd="1" presId="urn:microsoft.com/office/officeart/2005/8/layout/default"/>
    <dgm:cxn modelId="{4A5A7EBB-D9E9-4289-8359-ADEEA30F55A0}" srcId="{2790FB7C-D941-4BBA-8564-2BD8CF8C868E}" destId="{49220D69-50D6-4B7C-B48D-F49C6E3F7144}" srcOrd="1" destOrd="0" parTransId="{D709035A-E555-46B8-B268-A5470D17A480}" sibTransId="{12074600-7DE6-48B6-B650-457161E19A46}"/>
    <dgm:cxn modelId="{21ACABC2-66E6-4513-A07E-46B8D2339355}" srcId="{03888C55-06B9-4851-8689-7FFC41B1E9D5}" destId="{DA7A16B9-37C4-42A3-A0E5-167438D1A79E}" srcOrd="2" destOrd="0" parTransId="{C623E5B0-E1D4-4358-A400-A23CD2872045}" sibTransId="{8C99AA2F-D7F8-47B9-BB3C-C2640B1625C9}"/>
    <dgm:cxn modelId="{46DA69CF-2C52-409D-8BAC-78671B8F746F}" srcId="{87323645-D9A6-49C9-A9B4-5EADFFE6B8B0}" destId="{A4414F86-F39F-4993-94BE-DBAEFCC2C291}" srcOrd="2" destOrd="0" parTransId="{526F0C8F-EB53-46AB-964D-1CA4FEDDC88E}" sibTransId="{556059C0-BDF2-4565-8488-D02870354663}"/>
    <dgm:cxn modelId="{0BF81FD5-1FBA-49D0-A835-782319A1D8F7}" type="presOf" srcId="{B3371171-7022-49B6-8819-2091D82F443D}" destId="{637E99F3-4621-41BD-943D-63983D40C811}" srcOrd="0" destOrd="2" presId="urn:microsoft.com/office/officeart/2005/8/layout/default"/>
    <dgm:cxn modelId="{5926C9DF-D774-498C-B228-05E4D6019703}" type="presOf" srcId="{A4414F86-F39F-4993-94BE-DBAEFCC2C291}" destId="{0A582517-AA06-49AF-B583-C9F1157F0CBE}" srcOrd="0" destOrd="3" presId="urn:microsoft.com/office/officeart/2005/8/layout/default"/>
    <dgm:cxn modelId="{C77652E4-75DD-42FB-9F56-F915EFB3B144}" type="presOf" srcId="{A13C09CC-D783-4D54-A941-8FB452AA5E6F}" destId="{BED3E508-F935-4D3D-9CE7-CE98FA01AF3E}" srcOrd="0" destOrd="1" presId="urn:microsoft.com/office/officeart/2005/8/layout/default"/>
    <dgm:cxn modelId="{FB1922EF-7DCD-48E8-84A0-169F22618257}" srcId="{87323645-D9A6-49C9-A9B4-5EADFFE6B8B0}" destId="{91F9494F-09CA-424C-BCFF-ED5329F38CB4}" srcOrd="1" destOrd="0" parTransId="{655E58BF-FA93-41C5-8DBD-DDDAB313CC4D}" sibTransId="{C47704C0-D052-4689-9501-22BC504E554F}"/>
    <dgm:cxn modelId="{BCB3D3F5-F818-484A-B45A-4F25A9167AE4}" srcId="{2790FB7C-D941-4BBA-8564-2BD8CF8C868E}" destId="{87323645-D9A6-49C9-A9B4-5EADFFE6B8B0}" srcOrd="4" destOrd="0" parTransId="{32198074-EDF4-47A7-9DE2-21F3616507D5}" sibTransId="{F7AFC20A-7E57-4E11-8342-396813670709}"/>
    <dgm:cxn modelId="{DBECA8F7-CE47-40F8-81F4-36B30D00EC5B}" type="presOf" srcId="{7611D7CA-B956-49A6-BEA6-2B1E24281374}" destId="{0C970D56-B1B2-42D2-BD80-00F7A511EA93}" srcOrd="0" destOrd="2" presId="urn:microsoft.com/office/officeart/2005/8/layout/default"/>
    <dgm:cxn modelId="{FC1FD0FA-9D87-41E8-BAAB-973EE1A661B4}" type="presOf" srcId="{91F9494F-09CA-424C-BCFF-ED5329F38CB4}" destId="{0A582517-AA06-49AF-B583-C9F1157F0CBE}" srcOrd="0" destOrd="2" presId="urn:microsoft.com/office/officeart/2005/8/layout/default"/>
    <dgm:cxn modelId="{5033F4FD-7016-4FD6-8C0F-68F608174320}" type="presOf" srcId="{0AB6B965-B3C7-4D2F-81DE-1A42D416FBD9}" destId="{0C970D56-B1B2-42D2-BD80-00F7A511EA93}" srcOrd="0" destOrd="0" presId="urn:microsoft.com/office/officeart/2005/8/layout/default"/>
    <dgm:cxn modelId="{9875A769-7B90-48FD-BD58-6361CFF1AEF8}" type="presParOf" srcId="{BD8ABD80-957D-4F71-98E9-51F09F6641EB}" destId="{FEBA31AD-F002-42A4-A8CC-CC84CE403AC4}" srcOrd="0" destOrd="0" presId="urn:microsoft.com/office/officeart/2005/8/layout/default"/>
    <dgm:cxn modelId="{644F443F-8254-49FC-BF92-8F4758C3178B}" type="presParOf" srcId="{BD8ABD80-957D-4F71-98E9-51F09F6641EB}" destId="{144A2767-4157-43E3-845E-054B7359799E}" srcOrd="1" destOrd="0" presId="urn:microsoft.com/office/officeart/2005/8/layout/default"/>
    <dgm:cxn modelId="{ADF2DAFE-6E17-422A-82A8-13FCED824DD9}" type="presParOf" srcId="{BD8ABD80-957D-4F71-98E9-51F09F6641EB}" destId="{637E99F3-4621-41BD-943D-63983D40C811}" srcOrd="2" destOrd="0" presId="urn:microsoft.com/office/officeart/2005/8/layout/default"/>
    <dgm:cxn modelId="{104A15DD-CAE9-4BE7-A112-7953CBD4D642}" type="presParOf" srcId="{BD8ABD80-957D-4F71-98E9-51F09F6641EB}" destId="{CE5A4FA3-9492-4697-BE07-7887F32D072E}" srcOrd="3" destOrd="0" presId="urn:microsoft.com/office/officeart/2005/8/layout/default"/>
    <dgm:cxn modelId="{0769A8EB-1C32-4AA1-A743-C4D82356EED0}" type="presParOf" srcId="{BD8ABD80-957D-4F71-98E9-51F09F6641EB}" destId="{BED3E508-F935-4D3D-9CE7-CE98FA01AF3E}" srcOrd="4" destOrd="0" presId="urn:microsoft.com/office/officeart/2005/8/layout/default"/>
    <dgm:cxn modelId="{FBF0B97D-08A3-4658-AA19-CB837611406F}" type="presParOf" srcId="{BD8ABD80-957D-4F71-98E9-51F09F6641EB}" destId="{CA3CDCCA-9222-4CCC-8F91-C50F37F2FF3F}" srcOrd="5" destOrd="0" presId="urn:microsoft.com/office/officeart/2005/8/layout/default"/>
    <dgm:cxn modelId="{3D143818-CA78-404A-A2DA-CB67E1DD4782}" type="presParOf" srcId="{BD8ABD80-957D-4F71-98E9-51F09F6641EB}" destId="{0C970D56-B1B2-42D2-BD80-00F7A511EA93}" srcOrd="6" destOrd="0" presId="urn:microsoft.com/office/officeart/2005/8/layout/default"/>
    <dgm:cxn modelId="{89B7B658-0A4E-4646-A849-6C367F9D5B45}" type="presParOf" srcId="{BD8ABD80-957D-4F71-98E9-51F09F6641EB}" destId="{D327F8EF-4084-4613-AC52-FA80C9300E58}" srcOrd="7" destOrd="0" presId="urn:microsoft.com/office/officeart/2005/8/layout/default"/>
    <dgm:cxn modelId="{E54978E5-2801-48F8-91BF-D2F88AC1C14D}" type="presParOf" srcId="{BD8ABD80-957D-4F71-98E9-51F09F6641EB}" destId="{0A582517-AA06-49AF-B583-C9F1157F0CBE}"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206EB3-8290-4B1B-92DD-7AD170E7222F}">
      <dsp:nvSpPr>
        <dsp:cNvPr id="0" name=""/>
        <dsp:cNvSpPr/>
      </dsp:nvSpPr>
      <dsp:spPr>
        <a:xfrm>
          <a:off x="0" y="21073"/>
          <a:ext cx="5980170" cy="1534455"/>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People with disabilities are the largest minority group in America</a:t>
          </a:r>
        </a:p>
      </dsp:txBody>
      <dsp:txXfrm>
        <a:off x="74906" y="95979"/>
        <a:ext cx="5830358" cy="1384643"/>
      </dsp:txXfrm>
    </dsp:sp>
    <dsp:sp modelId="{2EEDD655-C51D-4A93-AF02-7C093FFF2AAA}">
      <dsp:nvSpPr>
        <dsp:cNvPr id="0" name=""/>
        <dsp:cNvSpPr/>
      </dsp:nvSpPr>
      <dsp:spPr>
        <a:xfrm>
          <a:off x="0" y="1731208"/>
          <a:ext cx="5980170" cy="1534455"/>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This group cuts across racial, ethnic, religious, gender and age boundaries</a:t>
          </a:r>
        </a:p>
      </dsp:txBody>
      <dsp:txXfrm>
        <a:off x="74906" y="1806114"/>
        <a:ext cx="5830358" cy="1384643"/>
      </dsp:txXfrm>
    </dsp:sp>
    <dsp:sp modelId="{3E42DE25-6E06-463A-8ACF-A6388BB4A879}">
      <dsp:nvSpPr>
        <dsp:cNvPr id="0" name=""/>
        <dsp:cNvSpPr/>
      </dsp:nvSpPr>
      <dsp:spPr>
        <a:xfrm>
          <a:off x="0" y="3441344"/>
          <a:ext cx="5980170" cy="1534455"/>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Anyone can become a member of this minority group at any time</a:t>
          </a:r>
        </a:p>
      </dsp:txBody>
      <dsp:txXfrm>
        <a:off x="74906" y="3516250"/>
        <a:ext cx="5830358" cy="13846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C186AA-1384-402A-8DFC-F6EE52E78A51}">
      <dsp:nvSpPr>
        <dsp:cNvPr id="0" name=""/>
        <dsp:cNvSpPr/>
      </dsp:nvSpPr>
      <dsp:spPr>
        <a:xfrm>
          <a:off x="0" y="0"/>
          <a:ext cx="1066800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C48A5029-8AFA-4B1B-9BB0-2CF6A532781F}">
      <dsp:nvSpPr>
        <dsp:cNvPr id="0" name=""/>
        <dsp:cNvSpPr/>
      </dsp:nvSpPr>
      <dsp:spPr>
        <a:xfrm>
          <a:off x="0" y="0"/>
          <a:ext cx="10668004" cy="14386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dirty="0">
              <a:solidFill>
                <a:schemeClr val="accent2"/>
              </a:solidFill>
            </a:rPr>
            <a:t>Assistive Technology (AT), along with training, persistence, and the right supports in place, has and continues to be the key instrument in my many successes throughout life. </a:t>
          </a:r>
        </a:p>
      </dsp:txBody>
      <dsp:txXfrm>
        <a:off x="0" y="0"/>
        <a:ext cx="10668004" cy="1438690"/>
      </dsp:txXfrm>
    </dsp:sp>
    <dsp:sp modelId="{B307CBF2-1740-4927-9318-CC9D47936637}">
      <dsp:nvSpPr>
        <dsp:cNvPr id="0" name=""/>
        <dsp:cNvSpPr/>
      </dsp:nvSpPr>
      <dsp:spPr>
        <a:xfrm>
          <a:off x="0" y="1438690"/>
          <a:ext cx="10668004"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BB7F056-E94E-4737-A87C-E38E0D806C26}">
      <dsp:nvSpPr>
        <dsp:cNvPr id="0" name=""/>
        <dsp:cNvSpPr/>
      </dsp:nvSpPr>
      <dsp:spPr>
        <a:xfrm>
          <a:off x="0" y="1438690"/>
          <a:ext cx="10668004" cy="14386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solidFill>
                <a:schemeClr val="accent5"/>
              </a:solidFill>
            </a:rPr>
            <a:t>As technology continues to evolve and social and physical barriers are removed, my journeys are becoming endless while I increase my never-ending quest for independence.</a:t>
          </a:r>
        </a:p>
      </dsp:txBody>
      <dsp:txXfrm>
        <a:off x="0" y="1438690"/>
        <a:ext cx="10668004" cy="14386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F42EB5-1AAC-4AEF-8C19-C64843027BDD}">
      <dsp:nvSpPr>
        <dsp:cNvPr id="0" name=""/>
        <dsp:cNvSpPr/>
      </dsp:nvSpPr>
      <dsp:spPr>
        <a:xfrm>
          <a:off x="0" y="5146"/>
          <a:ext cx="5806068" cy="1526402"/>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8CE2DC-C58E-4C8D-A1CE-857E2772ACB2}">
      <dsp:nvSpPr>
        <dsp:cNvPr id="0" name=""/>
        <dsp:cNvSpPr/>
      </dsp:nvSpPr>
      <dsp:spPr>
        <a:xfrm>
          <a:off x="461736" y="348587"/>
          <a:ext cx="840341" cy="83952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FF4178-DF9E-42C6-9174-98EF919CE32E}">
      <dsp:nvSpPr>
        <dsp:cNvPr id="0" name=""/>
        <dsp:cNvSpPr/>
      </dsp:nvSpPr>
      <dsp:spPr>
        <a:xfrm>
          <a:off x="1763815" y="5146"/>
          <a:ext cx="3901981" cy="1527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1702" tIns="161702" rIns="161702" bIns="161702" numCol="1" spcCol="1270" anchor="ctr" anchorCtr="0">
          <a:noAutofit/>
        </a:bodyPr>
        <a:lstStyle/>
        <a:p>
          <a:pPr marL="0" lvl="0" indent="0" algn="l" defTabSz="800100">
            <a:lnSpc>
              <a:spcPct val="100000"/>
            </a:lnSpc>
            <a:spcBef>
              <a:spcPct val="0"/>
            </a:spcBef>
            <a:spcAft>
              <a:spcPct val="35000"/>
            </a:spcAft>
            <a:buNone/>
          </a:pPr>
          <a:r>
            <a:rPr lang="en-US" sz="1800" kern="1200" dirty="0"/>
            <a:t>Studies show that employees are more satisfied and effective when they get to decide when, where, and how they work. </a:t>
          </a:r>
        </a:p>
      </dsp:txBody>
      <dsp:txXfrm>
        <a:off x="1763815" y="5146"/>
        <a:ext cx="3901981" cy="1527894"/>
      </dsp:txXfrm>
    </dsp:sp>
    <dsp:sp modelId="{DF3507AA-A375-4A1E-984F-425BF31717D6}">
      <dsp:nvSpPr>
        <dsp:cNvPr id="0" name=""/>
        <dsp:cNvSpPr/>
      </dsp:nvSpPr>
      <dsp:spPr>
        <a:xfrm>
          <a:off x="0" y="1872573"/>
          <a:ext cx="5806068" cy="1526402"/>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6A2D26-9AB2-4D67-B938-1204F7B6AD3F}">
      <dsp:nvSpPr>
        <dsp:cNvPr id="0" name=""/>
        <dsp:cNvSpPr/>
      </dsp:nvSpPr>
      <dsp:spPr>
        <a:xfrm>
          <a:off x="461736" y="2216013"/>
          <a:ext cx="840341" cy="839521"/>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0A942E-9D09-4BF2-B789-15794EB84E19}">
      <dsp:nvSpPr>
        <dsp:cNvPr id="0" name=""/>
        <dsp:cNvSpPr/>
      </dsp:nvSpPr>
      <dsp:spPr>
        <a:xfrm>
          <a:off x="1763815" y="1872573"/>
          <a:ext cx="3901981" cy="1527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1702" tIns="161702" rIns="161702" bIns="161702" numCol="1" spcCol="1270" anchor="ctr" anchorCtr="0">
          <a:noAutofit/>
        </a:bodyPr>
        <a:lstStyle/>
        <a:p>
          <a:pPr marL="0" lvl="0" indent="0" algn="l" defTabSz="800100">
            <a:lnSpc>
              <a:spcPct val="100000"/>
            </a:lnSpc>
            <a:spcBef>
              <a:spcPct val="0"/>
            </a:spcBef>
            <a:spcAft>
              <a:spcPct val="35000"/>
            </a:spcAft>
            <a:buNone/>
          </a:pPr>
          <a:r>
            <a:rPr lang="en-US" sz="1800" b="1" kern="1200" dirty="0"/>
            <a:t>Technology is the fuel that enables these trends to grow. </a:t>
          </a:r>
        </a:p>
      </dsp:txBody>
      <dsp:txXfrm>
        <a:off x="1763815" y="1872573"/>
        <a:ext cx="3901981" cy="1527894"/>
      </dsp:txXfrm>
    </dsp:sp>
    <dsp:sp modelId="{896962A9-B13C-46E4-80F1-0EDD8BB0625B}">
      <dsp:nvSpPr>
        <dsp:cNvPr id="0" name=""/>
        <dsp:cNvSpPr/>
      </dsp:nvSpPr>
      <dsp:spPr>
        <a:xfrm>
          <a:off x="0" y="3746638"/>
          <a:ext cx="5806068" cy="1526402"/>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0D183B-1443-4FBF-94E9-D78D5B697F68}">
      <dsp:nvSpPr>
        <dsp:cNvPr id="0" name=""/>
        <dsp:cNvSpPr/>
      </dsp:nvSpPr>
      <dsp:spPr>
        <a:xfrm>
          <a:off x="462188" y="4083440"/>
          <a:ext cx="840341" cy="83952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9DA03D-0AB0-4F93-9312-579A34CF48C7}">
      <dsp:nvSpPr>
        <dsp:cNvPr id="0" name=""/>
        <dsp:cNvSpPr/>
      </dsp:nvSpPr>
      <dsp:spPr>
        <a:xfrm>
          <a:off x="1764717" y="3739999"/>
          <a:ext cx="3901981" cy="1527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1702" tIns="161702" rIns="161702" bIns="161702" numCol="1" spcCol="1270" anchor="ctr" anchorCtr="0">
          <a:noAutofit/>
        </a:bodyPr>
        <a:lstStyle/>
        <a:p>
          <a:pPr marL="0" lvl="0" indent="0" algn="l" defTabSz="800100">
            <a:lnSpc>
              <a:spcPct val="100000"/>
            </a:lnSpc>
            <a:spcBef>
              <a:spcPct val="0"/>
            </a:spcBef>
            <a:spcAft>
              <a:spcPct val="35000"/>
            </a:spcAft>
            <a:buNone/>
          </a:pPr>
          <a:r>
            <a:rPr lang="en-US" sz="1800" kern="1200" dirty="0"/>
            <a:t>Mobile devices, the cloud, collaborative software, and other advances allow for greater flexibility outside of the physical office space.</a:t>
          </a:r>
        </a:p>
      </dsp:txBody>
      <dsp:txXfrm>
        <a:off x="1764717" y="3739999"/>
        <a:ext cx="3901981" cy="15278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BA31AD-F002-42A4-A8CC-CC84CE403AC4}">
      <dsp:nvSpPr>
        <dsp:cNvPr id="0" name=""/>
        <dsp:cNvSpPr/>
      </dsp:nvSpPr>
      <dsp:spPr>
        <a:xfrm>
          <a:off x="28574" y="958"/>
          <a:ext cx="2839640" cy="170378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t>My Success relies on </a:t>
          </a:r>
        </a:p>
        <a:p>
          <a:pPr marL="171450" lvl="1" indent="-171450" algn="l" defTabSz="711200">
            <a:lnSpc>
              <a:spcPct val="90000"/>
            </a:lnSpc>
            <a:spcBef>
              <a:spcPct val="0"/>
            </a:spcBef>
            <a:spcAft>
              <a:spcPct val="15000"/>
            </a:spcAft>
            <a:buChar char="•"/>
          </a:pPr>
          <a:r>
            <a:rPr lang="en-US" sz="1600" kern="1200" dirty="0"/>
            <a:t>Knowing myself</a:t>
          </a:r>
        </a:p>
        <a:p>
          <a:pPr marL="171450" lvl="1" indent="-171450" algn="l" defTabSz="711200">
            <a:lnSpc>
              <a:spcPct val="90000"/>
            </a:lnSpc>
            <a:spcBef>
              <a:spcPct val="0"/>
            </a:spcBef>
            <a:spcAft>
              <a:spcPct val="15000"/>
            </a:spcAft>
            <a:buChar char="•"/>
          </a:pPr>
          <a:r>
            <a:rPr lang="en-US" sz="1600" kern="1200" dirty="0"/>
            <a:t>Self exploration</a:t>
          </a:r>
        </a:p>
        <a:p>
          <a:pPr marL="171450" lvl="1" indent="-171450" algn="l" defTabSz="711200">
            <a:lnSpc>
              <a:spcPct val="90000"/>
            </a:lnSpc>
            <a:spcBef>
              <a:spcPct val="0"/>
            </a:spcBef>
            <a:spcAft>
              <a:spcPct val="15000"/>
            </a:spcAft>
            <a:buChar char="•"/>
          </a:pPr>
          <a:r>
            <a:rPr lang="en-US" sz="1600" kern="1200" dirty="0"/>
            <a:t>What are my goals and dreams?</a:t>
          </a:r>
        </a:p>
      </dsp:txBody>
      <dsp:txXfrm>
        <a:off x="28574" y="958"/>
        <a:ext cx="2839640" cy="1703784"/>
      </dsp:txXfrm>
    </dsp:sp>
    <dsp:sp modelId="{637E99F3-4621-41BD-943D-63983D40C811}">
      <dsp:nvSpPr>
        <dsp:cNvPr id="0" name=""/>
        <dsp:cNvSpPr/>
      </dsp:nvSpPr>
      <dsp:spPr>
        <a:xfrm>
          <a:off x="3152179" y="958"/>
          <a:ext cx="2839640" cy="170378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t>Self advocacy </a:t>
          </a:r>
        </a:p>
        <a:p>
          <a:pPr marL="171450" lvl="1" indent="-171450" algn="l" defTabSz="711200">
            <a:lnSpc>
              <a:spcPct val="90000"/>
            </a:lnSpc>
            <a:spcBef>
              <a:spcPct val="0"/>
            </a:spcBef>
            <a:spcAft>
              <a:spcPct val="15000"/>
            </a:spcAft>
            <a:buChar char="•"/>
          </a:pPr>
          <a:r>
            <a:rPr lang="en-US" sz="1600" kern="1200" dirty="0"/>
            <a:t>Speak up! When you do, they will listen.</a:t>
          </a:r>
        </a:p>
        <a:p>
          <a:pPr marL="171450" lvl="1" indent="-171450" algn="l" defTabSz="711200">
            <a:lnSpc>
              <a:spcPct val="90000"/>
            </a:lnSpc>
            <a:spcBef>
              <a:spcPct val="0"/>
            </a:spcBef>
            <a:spcAft>
              <a:spcPct val="15000"/>
            </a:spcAft>
            <a:buChar char="•"/>
          </a:pPr>
          <a:r>
            <a:rPr lang="en-US" sz="1600" kern="1200" dirty="0"/>
            <a:t>What do I need to accomplish my goals?</a:t>
          </a:r>
        </a:p>
      </dsp:txBody>
      <dsp:txXfrm>
        <a:off x="3152179" y="958"/>
        <a:ext cx="2839640" cy="1703784"/>
      </dsp:txXfrm>
    </dsp:sp>
    <dsp:sp modelId="{BED3E508-F935-4D3D-9CE7-CE98FA01AF3E}">
      <dsp:nvSpPr>
        <dsp:cNvPr id="0" name=""/>
        <dsp:cNvSpPr/>
      </dsp:nvSpPr>
      <dsp:spPr>
        <a:xfrm>
          <a:off x="6275784" y="958"/>
          <a:ext cx="2839640" cy="170378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t>Communication about my disability</a:t>
          </a:r>
        </a:p>
        <a:p>
          <a:pPr marL="171450" lvl="1" indent="-171450" algn="l" defTabSz="711200">
            <a:lnSpc>
              <a:spcPct val="90000"/>
            </a:lnSpc>
            <a:spcBef>
              <a:spcPct val="0"/>
            </a:spcBef>
            <a:spcAft>
              <a:spcPct val="15000"/>
            </a:spcAft>
            <a:buChar char="•"/>
          </a:pPr>
          <a:r>
            <a:rPr lang="en-US" sz="1600" kern="1200" dirty="0"/>
            <a:t>Learning how to speak about my disability in positive ways </a:t>
          </a:r>
        </a:p>
      </dsp:txBody>
      <dsp:txXfrm>
        <a:off x="6275784" y="958"/>
        <a:ext cx="2839640" cy="1703784"/>
      </dsp:txXfrm>
    </dsp:sp>
    <dsp:sp modelId="{0C970D56-B1B2-42D2-BD80-00F7A511EA93}">
      <dsp:nvSpPr>
        <dsp:cNvPr id="0" name=""/>
        <dsp:cNvSpPr/>
      </dsp:nvSpPr>
      <dsp:spPr>
        <a:xfrm>
          <a:off x="1136900" y="1999185"/>
          <a:ext cx="3215779" cy="219866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t>Understanding my disability</a:t>
          </a:r>
        </a:p>
        <a:p>
          <a:pPr marL="171450" lvl="1" indent="-171450" algn="l" defTabSz="711200">
            <a:lnSpc>
              <a:spcPct val="90000"/>
            </a:lnSpc>
            <a:spcBef>
              <a:spcPct val="0"/>
            </a:spcBef>
            <a:spcAft>
              <a:spcPct val="15000"/>
            </a:spcAft>
            <a:buChar char="•"/>
          </a:pPr>
          <a:r>
            <a:rPr lang="en-US" sz="1600" kern="1200" dirty="0"/>
            <a:t>Language is powerful</a:t>
          </a:r>
        </a:p>
        <a:p>
          <a:pPr marL="171450" lvl="1" indent="-171450" algn="l" defTabSz="711200">
            <a:lnSpc>
              <a:spcPct val="90000"/>
            </a:lnSpc>
            <a:spcBef>
              <a:spcPct val="0"/>
            </a:spcBef>
            <a:spcAft>
              <a:spcPct val="15000"/>
            </a:spcAft>
            <a:buChar char="•"/>
          </a:pPr>
          <a:r>
            <a:rPr lang="en-US" sz="1600" kern="1200" dirty="0"/>
            <a:t>Talking with caregivers, friends, co-workers, employers about my disability and listening to their point of view</a:t>
          </a:r>
        </a:p>
      </dsp:txBody>
      <dsp:txXfrm>
        <a:off x="1136900" y="1999185"/>
        <a:ext cx="3215779" cy="2198665"/>
      </dsp:txXfrm>
    </dsp:sp>
    <dsp:sp modelId="{0A582517-AA06-49AF-B583-C9F1157F0CBE}">
      <dsp:nvSpPr>
        <dsp:cNvPr id="0" name=""/>
        <dsp:cNvSpPr/>
      </dsp:nvSpPr>
      <dsp:spPr>
        <a:xfrm>
          <a:off x="4636644" y="1988707"/>
          <a:ext cx="3370454" cy="2219622"/>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t>Understanding my strengths and weaknesses </a:t>
          </a:r>
        </a:p>
        <a:p>
          <a:pPr marL="171450" lvl="1" indent="-171450" algn="l" defTabSz="711200">
            <a:lnSpc>
              <a:spcPct val="90000"/>
            </a:lnSpc>
            <a:spcBef>
              <a:spcPct val="0"/>
            </a:spcBef>
            <a:spcAft>
              <a:spcPct val="15000"/>
            </a:spcAft>
            <a:buChar char="•"/>
          </a:pPr>
          <a:r>
            <a:rPr lang="en-US" sz="1600" kern="1200" dirty="0"/>
            <a:t>Managing my spoons</a:t>
          </a:r>
        </a:p>
        <a:p>
          <a:pPr marL="171450" lvl="1" indent="-171450" algn="l" defTabSz="711200">
            <a:lnSpc>
              <a:spcPct val="90000"/>
            </a:lnSpc>
            <a:spcBef>
              <a:spcPct val="0"/>
            </a:spcBef>
            <a:spcAft>
              <a:spcPct val="15000"/>
            </a:spcAft>
            <a:buChar char="•"/>
          </a:pPr>
          <a:r>
            <a:rPr lang="en-US" sz="1600" kern="1200" dirty="0"/>
            <a:t>Knowing when to say No</a:t>
          </a:r>
        </a:p>
        <a:p>
          <a:pPr marL="171450" lvl="1" indent="-171450" algn="l" defTabSz="711200">
            <a:lnSpc>
              <a:spcPct val="90000"/>
            </a:lnSpc>
            <a:spcBef>
              <a:spcPct val="0"/>
            </a:spcBef>
            <a:spcAft>
              <a:spcPct val="15000"/>
            </a:spcAft>
            <a:buChar char="•"/>
          </a:pPr>
          <a:r>
            <a:rPr lang="en-US" sz="1600" kern="1200" dirty="0"/>
            <a:t>Being creative</a:t>
          </a:r>
        </a:p>
        <a:p>
          <a:pPr marL="171450" lvl="1" indent="-171450" algn="l" defTabSz="711200">
            <a:lnSpc>
              <a:spcPct val="90000"/>
            </a:lnSpc>
            <a:spcBef>
              <a:spcPct val="0"/>
            </a:spcBef>
            <a:spcAft>
              <a:spcPct val="15000"/>
            </a:spcAft>
            <a:buChar char="•"/>
          </a:pPr>
          <a:r>
            <a:rPr lang="en-US" sz="1600" kern="1200" dirty="0"/>
            <a:t>Keeping a few steps ahead at all times</a:t>
          </a:r>
        </a:p>
      </dsp:txBody>
      <dsp:txXfrm>
        <a:off x="4636644" y="1988707"/>
        <a:ext cx="3370454" cy="221962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22A760-7EA2-47C5-A64B-9E37400E22F2}" type="datetimeFigureOut">
              <a:rPr lang="en-US" smtClean="0"/>
              <a:t>4/18/2022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F33320-42B1-406C-A94C-BC810F0A3592}" type="slidenum">
              <a:rPr lang="en-US" smtClean="0"/>
              <a:t>‹#›</a:t>
            </a:fld>
            <a:endParaRPr lang="en-US"/>
          </a:p>
        </p:txBody>
      </p:sp>
    </p:spTree>
    <p:extLst>
      <p:ext uri="{BB962C8B-B14F-4D97-AF65-F5344CB8AC3E}">
        <p14:creationId xmlns:p14="http://schemas.microsoft.com/office/powerpoint/2010/main" val="413270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Shape 434"/>
          <p:cNvSpPr>
            <a:spLocks noGrp="1" noRot="1" noChangeAspect="1"/>
          </p:cNvSpPr>
          <p:nvPr>
            <p:ph type="sldImg"/>
          </p:nvPr>
        </p:nvSpPr>
        <p:spPr>
          <a:prstGeom prst="rect">
            <a:avLst/>
          </a:prstGeom>
        </p:spPr>
        <p:txBody>
          <a:bodyPr/>
          <a:lstStyle/>
          <a:p>
            <a:endParaRPr/>
          </a:p>
        </p:txBody>
      </p:sp>
      <p:sp>
        <p:nvSpPr>
          <p:cNvPr id="435" name="Shape 435"/>
          <p:cNvSpPr>
            <a:spLocks noGrp="1"/>
          </p:cNvSpPr>
          <p:nvPr>
            <p:ph type="body" sz="quarter" idx="1"/>
          </p:nvPr>
        </p:nvSpPr>
        <p:spPr>
          <a:prstGeom prst="rect">
            <a:avLst/>
          </a:prstGeom>
        </p:spPr>
        <p:txBody>
          <a:bodyPr/>
          <a:lstStyle/>
          <a:p>
            <a:r>
              <a:t>Liz</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 name="Shape 447"/>
          <p:cNvSpPr>
            <a:spLocks noGrp="1" noRot="1" noChangeAspect="1"/>
          </p:cNvSpPr>
          <p:nvPr>
            <p:ph type="sldImg"/>
          </p:nvPr>
        </p:nvSpPr>
        <p:spPr>
          <a:prstGeom prst="rect">
            <a:avLst/>
          </a:prstGeom>
        </p:spPr>
        <p:txBody>
          <a:bodyPr/>
          <a:lstStyle/>
          <a:p>
            <a:endParaRPr/>
          </a:p>
        </p:txBody>
      </p:sp>
      <p:sp>
        <p:nvSpPr>
          <p:cNvPr id="448" name="Shape 448"/>
          <p:cNvSpPr>
            <a:spLocks noGrp="1"/>
          </p:cNvSpPr>
          <p:nvPr>
            <p:ph type="body" sz="quarter" idx="1"/>
          </p:nvPr>
        </p:nvSpPr>
        <p:spPr>
          <a:prstGeom prst="rect">
            <a:avLst/>
          </a:prstGeom>
        </p:spPr>
        <p:txBody>
          <a:bodyPr/>
          <a:lstStyle>
            <a:lvl1pPr defTabSz="914400">
              <a:spcBef>
                <a:spcPts val="400"/>
              </a:spcBef>
            </a:lvl1pPr>
          </a:lstStyle>
          <a:p>
            <a:r>
              <a:t>Liz</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9EA1E-98C4-4A2E-AAC3-800E357DC9FE}"/>
              </a:ext>
            </a:extLst>
          </p:cNvPr>
          <p:cNvSpPr>
            <a:spLocks noGrp="1"/>
          </p:cNvSpPr>
          <p:nvPr>
            <p:ph type="ctrTitle"/>
          </p:nvPr>
        </p:nvSpPr>
        <p:spPr>
          <a:xfrm>
            <a:off x="1517904" y="1517904"/>
            <a:ext cx="9144000" cy="2798064"/>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A96B1FA-5AE6-4D57-B37B-4AA0216007F8}"/>
              </a:ext>
            </a:extLst>
          </p:cNvPr>
          <p:cNvSpPr>
            <a:spLocks noGrp="1"/>
          </p:cNvSpPr>
          <p:nvPr>
            <p:ph type="subTitle" idx="1"/>
          </p:nvPr>
        </p:nvSpPr>
        <p:spPr>
          <a:xfrm>
            <a:off x="1517904" y="4572000"/>
            <a:ext cx="9144000" cy="1527048"/>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a:extLst>
              <a:ext uri="{FF2B5EF4-FFF2-40B4-BE49-F238E27FC236}">
                <a16:creationId xmlns:a16="http://schemas.microsoft.com/office/drawing/2014/main" id="{01F49B66-DBC3-45EE-A6E1-DE10A6C186C8}"/>
              </a:ext>
            </a:extLst>
          </p:cNvPr>
          <p:cNvSpPr>
            <a:spLocks noGrp="1"/>
          </p:cNvSpPr>
          <p:nvPr>
            <p:ph type="dt" sz="half" idx="10"/>
          </p:nvPr>
        </p:nvSpPr>
        <p:spPr/>
        <p:txBody>
          <a:bodyPr/>
          <a:lstStyle/>
          <a:p>
            <a:pPr algn="r"/>
            <a:fld id="{3F9AFA87-1417-4992-ABD9-27C3BC8CC883}" type="datetimeFigureOut">
              <a:rPr lang="en-US" smtClean="0"/>
              <a:pPr algn="r"/>
              <a:t>4/18/2022</a:t>
            </a:fld>
            <a:endParaRPr lang="en-US" dirty="0"/>
          </a:p>
        </p:txBody>
      </p:sp>
      <p:sp>
        <p:nvSpPr>
          <p:cNvPr id="8" name="Footer Placeholder 7">
            <a:extLst>
              <a:ext uri="{FF2B5EF4-FFF2-40B4-BE49-F238E27FC236}">
                <a16:creationId xmlns:a16="http://schemas.microsoft.com/office/drawing/2014/main" id="{241085F0-1967-4B4F-9824-58E9F2E05125}"/>
              </a:ext>
            </a:extLst>
          </p:cNvPr>
          <p:cNvSpPr>
            <a:spLocks noGrp="1"/>
          </p:cNvSpPr>
          <p:nvPr>
            <p:ph type="ftr" sz="quarter" idx="11"/>
          </p:nvPr>
        </p:nvSpPr>
        <p:spPr/>
        <p:txBody>
          <a:bodyPr/>
          <a:lstStyle/>
          <a:p>
            <a:endParaRPr lang="en-US" sz="1000" dirty="0"/>
          </a:p>
        </p:txBody>
      </p:sp>
      <p:sp>
        <p:nvSpPr>
          <p:cNvPr id="9" name="Slide Number Placeholder 8">
            <a:extLst>
              <a:ext uri="{FF2B5EF4-FFF2-40B4-BE49-F238E27FC236}">
                <a16:creationId xmlns:a16="http://schemas.microsoft.com/office/drawing/2014/main" id="{40AEDEE5-31B5-4868-8C16-47FF43E276A4}"/>
              </a:ext>
            </a:extLst>
          </p:cNvPr>
          <p:cNvSpPr>
            <a:spLocks noGrp="1"/>
          </p:cNvSpPr>
          <p:nvPr>
            <p:ph type="sldNum" sz="quarter" idx="12"/>
          </p:nvPr>
        </p:nvSpPr>
        <p:spPr/>
        <p:txBody>
          <a:bodyPr/>
          <a:lstStyle/>
          <a:p>
            <a:fld id="{CB1E4CB7-CB13-4810-BF18-BE31AFC64F93}" type="slidenum">
              <a:rPr lang="en-US" smtClean="0"/>
              <a:pPr/>
              <a:t>‹#›</a:t>
            </a:fld>
            <a:endParaRPr lang="en-US" sz="1000" dirty="0"/>
          </a:p>
        </p:txBody>
      </p:sp>
    </p:spTree>
    <p:extLst>
      <p:ext uri="{BB962C8B-B14F-4D97-AF65-F5344CB8AC3E}">
        <p14:creationId xmlns:p14="http://schemas.microsoft.com/office/powerpoint/2010/main" val="2747317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F9454-6F74-46A8-B299-4AF451BFB928}"/>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66F55CA9-A0BD-4609-9307-BAF987B262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25E4293-851E-4FA2-BFF2-B646A42369DE}"/>
              </a:ext>
            </a:extLst>
          </p:cNvPr>
          <p:cNvSpPr>
            <a:spLocks noGrp="1"/>
          </p:cNvSpPr>
          <p:nvPr>
            <p:ph type="dt" sz="half" idx="10"/>
          </p:nvPr>
        </p:nvSpPr>
        <p:spPr/>
        <p:txBody>
          <a:bodyPr/>
          <a:lstStyle/>
          <a:p>
            <a:fld id="{3F9AFA87-1417-4992-ABD9-27C3BC8CC883}" type="datetimeFigureOut">
              <a:rPr lang="en-US" smtClean="0"/>
              <a:t>4/18/2022</a:t>
            </a:fld>
            <a:endParaRPr lang="en-US"/>
          </a:p>
        </p:txBody>
      </p:sp>
      <p:sp>
        <p:nvSpPr>
          <p:cNvPr id="5" name="Footer Placeholder 4">
            <a:extLst>
              <a:ext uri="{FF2B5EF4-FFF2-40B4-BE49-F238E27FC236}">
                <a16:creationId xmlns:a16="http://schemas.microsoft.com/office/drawing/2014/main" id="{59A907F5-F26D-4A91-8D70-AB54F8B43D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8ACBD8-D942-449E-A2B8-358CD1365C0A}"/>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3820054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A50897-0C2E-420B-9A38-A8D5C1D72786}"/>
              </a:ext>
            </a:extLst>
          </p:cNvPr>
          <p:cNvSpPr>
            <a:spLocks noGrp="1"/>
          </p:cNvSpPr>
          <p:nvPr>
            <p:ph type="title" orient="vert"/>
          </p:nvPr>
        </p:nvSpPr>
        <p:spPr>
          <a:xfrm>
            <a:off x="8450317" y="1517904"/>
            <a:ext cx="2220731" cy="454678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6EDB2173-32A5-4677-A08F-DAB8FD430D1A}"/>
              </a:ext>
            </a:extLst>
          </p:cNvPr>
          <p:cNvSpPr>
            <a:spLocks noGrp="1"/>
          </p:cNvSpPr>
          <p:nvPr>
            <p:ph type="body" orient="vert" idx="1"/>
          </p:nvPr>
        </p:nvSpPr>
        <p:spPr>
          <a:xfrm>
            <a:off x="1517904" y="1517904"/>
            <a:ext cx="6562553" cy="454678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3DB124D-B801-4A6A-9DAF-EBC1B98FE4F7}"/>
              </a:ext>
            </a:extLst>
          </p:cNvPr>
          <p:cNvSpPr>
            <a:spLocks noGrp="1"/>
          </p:cNvSpPr>
          <p:nvPr>
            <p:ph type="dt" sz="half" idx="10"/>
          </p:nvPr>
        </p:nvSpPr>
        <p:spPr/>
        <p:txBody>
          <a:bodyPr/>
          <a:lstStyle/>
          <a:p>
            <a:fld id="{3F9AFA87-1417-4992-ABD9-27C3BC8CC883}" type="datetimeFigureOut">
              <a:rPr lang="en-US" smtClean="0"/>
              <a:t>4/18/2022</a:t>
            </a:fld>
            <a:endParaRPr lang="en-US"/>
          </a:p>
        </p:txBody>
      </p:sp>
      <p:sp>
        <p:nvSpPr>
          <p:cNvPr id="5" name="Footer Placeholder 4">
            <a:extLst>
              <a:ext uri="{FF2B5EF4-FFF2-40B4-BE49-F238E27FC236}">
                <a16:creationId xmlns:a16="http://schemas.microsoft.com/office/drawing/2014/main" id="{A8DAF8DF-2544-45A5-B62B-BB7948FCCA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AC232D-131E-4BE6-8E2E-BAF5A30846D6}"/>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102040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C5BB2-C09C-49B0-BAFA-DE1801CD3E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A47C21-944D-47FE-9519-A255188371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7CE36D-6B7B-4D5E-831E-34A4286D6E6A}"/>
              </a:ext>
            </a:extLst>
          </p:cNvPr>
          <p:cNvSpPr>
            <a:spLocks noGrp="1"/>
          </p:cNvSpPr>
          <p:nvPr>
            <p:ph type="dt" sz="half" idx="10"/>
          </p:nvPr>
        </p:nvSpPr>
        <p:spPr/>
        <p:txBody>
          <a:bodyPr/>
          <a:lstStyle/>
          <a:p>
            <a:fld id="{3F9AFA87-1417-4992-ABD9-27C3BC8CC883}" type="datetimeFigureOut">
              <a:rPr lang="en-US" smtClean="0"/>
              <a:t>4/18/2022</a:t>
            </a:fld>
            <a:endParaRPr lang="en-US"/>
          </a:p>
        </p:txBody>
      </p:sp>
      <p:sp>
        <p:nvSpPr>
          <p:cNvPr id="5" name="Footer Placeholder 4">
            <a:extLst>
              <a:ext uri="{FF2B5EF4-FFF2-40B4-BE49-F238E27FC236}">
                <a16:creationId xmlns:a16="http://schemas.microsoft.com/office/drawing/2014/main" id="{BA2AD668-6E19-425C-88F7-AF4220662C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905C53-CF7C-4936-9E35-1BEBD683626E}"/>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1105046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46C78-A717-4E1F-A742-FD5AECA03B4B}"/>
              </a:ext>
            </a:extLst>
          </p:cNvPr>
          <p:cNvSpPr>
            <a:spLocks noGrp="1"/>
          </p:cNvSpPr>
          <p:nvPr>
            <p:ph type="title"/>
          </p:nvPr>
        </p:nvSpPr>
        <p:spPr>
          <a:xfrm>
            <a:off x="1517904" y="1517904"/>
            <a:ext cx="91440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DA1270D-CCAE-4437-A0C0-052D111DFC80}"/>
              </a:ext>
            </a:extLst>
          </p:cNvPr>
          <p:cNvSpPr>
            <a:spLocks noGrp="1"/>
          </p:cNvSpPr>
          <p:nvPr>
            <p:ph type="body" idx="1"/>
          </p:nvPr>
        </p:nvSpPr>
        <p:spPr>
          <a:xfrm>
            <a:off x="1517904" y="4572000"/>
            <a:ext cx="91440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9F006A-7EEE-4DB0-8F92-D34C0D46C38E}"/>
              </a:ext>
            </a:extLst>
          </p:cNvPr>
          <p:cNvSpPr>
            <a:spLocks noGrp="1"/>
          </p:cNvSpPr>
          <p:nvPr>
            <p:ph type="dt" sz="half" idx="10"/>
          </p:nvPr>
        </p:nvSpPr>
        <p:spPr/>
        <p:txBody>
          <a:bodyPr/>
          <a:lstStyle/>
          <a:p>
            <a:fld id="{3F9AFA87-1417-4992-ABD9-27C3BC8CC883}" type="datetimeFigureOut">
              <a:rPr lang="en-US" smtClean="0"/>
              <a:t>4/18/2022</a:t>
            </a:fld>
            <a:endParaRPr lang="en-US"/>
          </a:p>
        </p:txBody>
      </p:sp>
      <p:sp>
        <p:nvSpPr>
          <p:cNvPr id="5" name="Footer Placeholder 4">
            <a:extLst>
              <a:ext uri="{FF2B5EF4-FFF2-40B4-BE49-F238E27FC236}">
                <a16:creationId xmlns:a16="http://schemas.microsoft.com/office/drawing/2014/main" id="{FDA3F2ED-2B0E-44A9-8603-286CA06345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4D801C-6B4E-40B6-9D6E-558192264D2E}"/>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4181333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446AA-9418-4C3E-901B-8E2806122E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997482-2CA6-4707-976E-6FD4B57BFE66}"/>
              </a:ext>
            </a:extLst>
          </p:cNvPr>
          <p:cNvSpPr>
            <a:spLocks noGrp="1"/>
          </p:cNvSpPr>
          <p:nvPr>
            <p:ph sz="half" idx="1"/>
          </p:nvPr>
        </p:nvSpPr>
        <p:spPr>
          <a:xfrm>
            <a:off x="1517904" y="2980944"/>
            <a:ext cx="4334256" cy="3118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909652-DD12-479C-B639-9452CBA8C019}"/>
              </a:ext>
            </a:extLst>
          </p:cNvPr>
          <p:cNvSpPr>
            <a:spLocks noGrp="1"/>
          </p:cNvSpPr>
          <p:nvPr>
            <p:ph sz="half" idx="2"/>
          </p:nvPr>
        </p:nvSpPr>
        <p:spPr>
          <a:xfrm>
            <a:off x="6336792" y="2980944"/>
            <a:ext cx="4334256" cy="3118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0EC7A6-AFB1-4989-A0B4-B422D5B2C69C}"/>
              </a:ext>
            </a:extLst>
          </p:cNvPr>
          <p:cNvSpPr>
            <a:spLocks noGrp="1"/>
          </p:cNvSpPr>
          <p:nvPr>
            <p:ph type="dt" sz="half" idx="10"/>
          </p:nvPr>
        </p:nvSpPr>
        <p:spPr/>
        <p:txBody>
          <a:bodyPr/>
          <a:lstStyle/>
          <a:p>
            <a:fld id="{3F9AFA87-1417-4992-ABD9-27C3BC8CC883}" type="datetimeFigureOut">
              <a:rPr lang="en-US" smtClean="0"/>
              <a:t>4/18/2022</a:t>
            </a:fld>
            <a:endParaRPr lang="en-US" dirty="0"/>
          </a:p>
        </p:txBody>
      </p:sp>
      <p:sp>
        <p:nvSpPr>
          <p:cNvPr id="6" name="Footer Placeholder 5">
            <a:extLst>
              <a:ext uri="{FF2B5EF4-FFF2-40B4-BE49-F238E27FC236}">
                <a16:creationId xmlns:a16="http://schemas.microsoft.com/office/drawing/2014/main" id="{F8D2117C-B497-4647-A66B-1887750FB53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9E8C7AF-5092-416B-B61C-F41D3C573E0C}"/>
              </a:ext>
            </a:extLst>
          </p:cNvPr>
          <p:cNvSpPr>
            <a:spLocks noGrp="1"/>
          </p:cNvSpPr>
          <p:nvPr>
            <p:ph type="sldNum" sz="quarter" idx="12"/>
          </p:nvPr>
        </p:nvSpPr>
        <p:spPr/>
        <p:txBody>
          <a:bodyPr/>
          <a:lstStyle/>
          <a:p>
            <a:fld id="{CB1E4CB7-CB13-4810-BF18-BE31AFC64F93}" type="slidenum">
              <a:rPr lang="en-US" smtClean="0"/>
              <a:t>‹#›</a:t>
            </a:fld>
            <a:endParaRPr lang="en-US" dirty="0"/>
          </a:p>
        </p:txBody>
      </p:sp>
    </p:spTree>
    <p:extLst>
      <p:ext uri="{BB962C8B-B14F-4D97-AF65-F5344CB8AC3E}">
        <p14:creationId xmlns:p14="http://schemas.microsoft.com/office/powerpoint/2010/main" val="345906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90CDE0-3FEB-42A0-8BCC-7DADE7D4A621}"/>
              </a:ext>
            </a:extLst>
          </p:cNvPr>
          <p:cNvSpPr>
            <a:spLocks noGrp="1"/>
          </p:cNvSpPr>
          <p:nvPr>
            <p:ph type="body" idx="1"/>
          </p:nvPr>
        </p:nvSpPr>
        <p:spPr>
          <a:xfrm>
            <a:off x="1517905" y="2944368"/>
            <a:ext cx="4334256"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778B8B-E9A3-44BE-85A6-3E316659A9B4}"/>
              </a:ext>
            </a:extLst>
          </p:cNvPr>
          <p:cNvSpPr>
            <a:spLocks noGrp="1"/>
          </p:cNvSpPr>
          <p:nvPr>
            <p:ph sz="half" idx="2"/>
          </p:nvPr>
        </p:nvSpPr>
        <p:spPr>
          <a:xfrm>
            <a:off x="1517904" y="3644987"/>
            <a:ext cx="4334256" cy="24496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0BF1BCA-A435-4779-A6FE-15207141F519}"/>
              </a:ext>
            </a:extLst>
          </p:cNvPr>
          <p:cNvSpPr>
            <a:spLocks noGrp="1"/>
          </p:cNvSpPr>
          <p:nvPr>
            <p:ph type="body" sz="quarter" idx="3"/>
          </p:nvPr>
        </p:nvSpPr>
        <p:spPr>
          <a:xfrm>
            <a:off x="6336792" y="2944368"/>
            <a:ext cx="4334256"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9B1923-9749-49E3-88FA-75C326E6719A}"/>
              </a:ext>
            </a:extLst>
          </p:cNvPr>
          <p:cNvSpPr>
            <a:spLocks noGrp="1"/>
          </p:cNvSpPr>
          <p:nvPr>
            <p:ph sz="quarter" idx="4"/>
          </p:nvPr>
        </p:nvSpPr>
        <p:spPr>
          <a:xfrm>
            <a:off x="6336792" y="3644987"/>
            <a:ext cx="4334256" cy="24496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F3A70F0-5AFA-4C5A-812B-220C6A38DB6B}"/>
              </a:ext>
            </a:extLst>
          </p:cNvPr>
          <p:cNvSpPr>
            <a:spLocks noGrp="1"/>
          </p:cNvSpPr>
          <p:nvPr>
            <p:ph type="dt" sz="half" idx="10"/>
          </p:nvPr>
        </p:nvSpPr>
        <p:spPr/>
        <p:txBody>
          <a:bodyPr/>
          <a:lstStyle/>
          <a:p>
            <a:fld id="{3F9AFA87-1417-4992-ABD9-27C3BC8CC883}" type="datetimeFigureOut">
              <a:rPr lang="en-US" smtClean="0"/>
              <a:t>4/18/2022</a:t>
            </a:fld>
            <a:endParaRPr lang="en-US"/>
          </a:p>
        </p:txBody>
      </p:sp>
      <p:sp>
        <p:nvSpPr>
          <p:cNvPr id="8" name="Footer Placeholder 7">
            <a:extLst>
              <a:ext uri="{FF2B5EF4-FFF2-40B4-BE49-F238E27FC236}">
                <a16:creationId xmlns:a16="http://schemas.microsoft.com/office/drawing/2014/main" id="{576AF721-83FE-4B57-B910-C395D23FDE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56A5893-52F1-44A1-AE8E-CF094DB41CFA}"/>
              </a:ext>
            </a:extLst>
          </p:cNvPr>
          <p:cNvSpPr>
            <a:spLocks noGrp="1"/>
          </p:cNvSpPr>
          <p:nvPr>
            <p:ph type="sldNum" sz="quarter" idx="12"/>
          </p:nvPr>
        </p:nvSpPr>
        <p:spPr/>
        <p:txBody>
          <a:bodyPr/>
          <a:lstStyle/>
          <a:p>
            <a:fld id="{CB1E4CB7-CB13-4810-BF18-BE31AFC64F93}" type="slidenum">
              <a:rPr lang="en-US" smtClean="0"/>
              <a:t>‹#›</a:t>
            </a:fld>
            <a:endParaRPr lang="en-US"/>
          </a:p>
        </p:txBody>
      </p:sp>
      <p:sp>
        <p:nvSpPr>
          <p:cNvPr id="10" name="Title 9">
            <a:extLst>
              <a:ext uri="{FF2B5EF4-FFF2-40B4-BE49-F238E27FC236}">
                <a16:creationId xmlns:a16="http://schemas.microsoft.com/office/drawing/2014/main" id="{D9D22302-83E3-4E22-93DF-1E5D463B64C3}"/>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32885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D85A6-A4E6-4160-BE43-8146A98946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A24A80-0792-4B3B-BB5A-8B2BD91095A7}"/>
              </a:ext>
            </a:extLst>
          </p:cNvPr>
          <p:cNvSpPr>
            <a:spLocks noGrp="1"/>
          </p:cNvSpPr>
          <p:nvPr>
            <p:ph type="dt" sz="half" idx="10"/>
          </p:nvPr>
        </p:nvSpPr>
        <p:spPr/>
        <p:txBody>
          <a:bodyPr/>
          <a:lstStyle/>
          <a:p>
            <a:fld id="{3F9AFA87-1417-4992-ABD9-27C3BC8CC883}" type="datetimeFigureOut">
              <a:rPr lang="en-US" smtClean="0"/>
              <a:t>4/18/2022</a:t>
            </a:fld>
            <a:endParaRPr lang="en-US"/>
          </a:p>
        </p:txBody>
      </p:sp>
      <p:sp>
        <p:nvSpPr>
          <p:cNvPr id="4" name="Footer Placeholder 3">
            <a:extLst>
              <a:ext uri="{FF2B5EF4-FFF2-40B4-BE49-F238E27FC236}">
                <a16:creationId xmlns:a16="http://schemas.microsoft.com/office/drawing/2014/main" id="{4526116E-7A6D-485F-9FA2-25F94D4F40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09ADCC-C5F2-4D90-B153-93DF55858291}"/>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3647636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862271-51F6-4122-9709-D279042F8846}"/>
              </a:ext>
            </a:extLst>
          </p:cNvPr>
          <p:cNvSpPr>
            <a:spLocks noGrp="1"/>
          </p:cNvSpPr>
          <p:nvPr>
            <p:ph type="dt" sz="half" idx="10"/>
          </p:nvPr>
        </p:nvSpPr>
        <p:spPr/>
        <p:txBody>
          <a:bodyPr/>
          <a:lstStyle/>
          <a:p>
            <a:fld id="{3F9AFA87-1417-4992-ABD9-27C3BC8CC883}" type="datetimeFigureOut">
              <a:rPr lang="en-US" smtClean="0"/>
              <a:t>4/18/2022</a:t>
            </a:fld>
            <a:endParaRPr lang="en-US"/>
          </a:p>
        </p:txBody>
      </p:sp>
      <p:sp>
        <p:nvSpPr>
          <p:cNvPr id="3" name="Footer Placeholder 2">
            <a:extLst>
              <a:ext uri="{FF2B5EF4-FFF2-40B4-BE49-F238E27FC236}">
                <a16:creationId xmlns:a16="http://schemas.microsoft.com/office/drawing/2014/main" id="{452CFE08-03FE-487B-8963-9FAD3049CF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935A50-18AE-4CB1-BB10-1CBDD8A7C2C4}"/>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3906230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1F683-796D-458C-9B32-A385D604DBFC}"/>
              </a:ext>
            </a:extLst>
          </p:cNvPr>
          <p:cNvSpPr>
            <a:spLocks noGrp="1"/>
          </p:cNvSpPr>
          <p:nvPr>
            <p:ph type="title"/>
          </p:nvPr>
        </p:nvSpPr>
        <p:spPr>
          <a:xfrm>
            <a:off x="1517904" y="1517904"/>
            <a:ext cx="3145536" cy="1792224"/>
          </a:xfrm>
        </p:spPr>
        <p:txBody>
          <a:bodyPr anchor="b">
            <a:normAutofit/>
          </a:bodyPr>
          <a:lstStyle>
            <a:lvl1pPr>
              <a:lnSpc>
                <a:spcPct val="100000"/>
              </a:lnSpc>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FB1F0BD-641B-4148-BCB3-2704218C80B8}"/>
              </a:ext>
            </a:extLst>
          </p:cNvPr>
          <p:cNvSpPr>
            <a:spLocks noGrp="1"/>
          </p:cNvSpPr>
          <p:nvPr>
            <p:ph idx="1"/>
          </p:nvPr>
        </p:nvSpPr>
        <p:spPr>
          <a:xfrm>
            <a:off x="5330952" y="1517904"/>
            <a:ext cx="5330952" cy="458114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B28C843-B846-4456-9720-71B7D4FF4062}"/>
              </a:ext>
            </a:extLst>
          </p:cNvPr>
          <p:cNvSpPr>
            <a:spLocks noGrp="1"/>
          </p:cNvSpPr>
          <p:nvPr>
            <p:ph type="body" sz="half" idx="2"/>
          </p:nvPr>
        </p:nvSpPr>
        <p:spPr>
          <a:xfrm>
            <a:off x="1517904" y="3483864"/>
            <a:ext cx="3145536" cy="2615184"/>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3A3A03-31BD-4E7E-879A-A1C71849703C}"/>
              </a:ext>
            </a:extLst>
          </p:cNvPr>
          <p:cNvSpPr>
            <a:spLocks noGrp="1"/>
          </p:cNvSpPr>
          <p:nvPr>
            <p:ph type="dt" sz="half" idx="10"/>
          </p:nvPr>
        </p:nvSpPr>
        <p:spPr/>
        <p:txBody>
          <a:bodyPr/>
          <a:lstStyle/>
          <a:p>
            <a:fld id="{3F9AFA87-1417-4992-ABD9-27C3BC8CC883}" type="datetimeFigureOut">
              <a:rPr lang="en-US" smtClean="0"/>
              <a:t>4/18/2022</a:t>
            </a:fld>
            <a:endParaRPr lang="en-US"/>
          </a:p>
        </p:txBody>
      </p:sp>
      <p:sp>
        <p:nvSpPr>
          <p:cNvPr id="6" name="Footer Placeholder 5">
            <a:extLst>
              <a:ext uri="{FF2B5EF4-FFF2-40B4-BE49-F238E27FC236}">
                <a16:creationId xmlns:a16="http://schemas.microsoft.com/office/drawing/2014/main" id="{4EA39078-7D38-4851-A363-B6BC179A50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1FF25E-A25D-47AA-94EB-580A74F01F1F}"/>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4235296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E83B4-9B31-4F73-9767-163636522F3A}"/>
              </a:ext>
            </a:extLst>
          </p:cNvPr>
          <p:cNvSpPr>
            <a:spLocks noGrp="1"/>
          </p:cNvSpPr>
          <p:nvPr>
            <p:ph type="title"/>
          </p:nvPr>
        </p:nvSpPr>
        <p:spPr>
          <a:xfrm>
            <a:off x="1517904" y="1517904"/>
            <a:ext cx="3145536" cy="1792224"/>
          </a:xfrm>
        </p:spPr>
        <p:txBody>
          <a:bodyPr anchor="b">
            <a:normAutofit/>
          </a:bodyPr>
          <a:lstStyle>
            <a:lvl1pPr>
              <a:lnSpc>
                <a:spcPct val="100000"/>
              </a:lnSpc>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BC7CFC30-8163-47A0-A97F-3F2C3A3BE73A}"/>
              </a:ext>
            </a:extLst>
          </p:cNvPr>
          <p:cNvSpPr>
            <a:spLocks noGrp="1"/>
          </p:cNvSpPr>
          <p:nvPr>
            <p:ph type="pic" idx="1"/>
          </p:nvPr>
        </p:nvSpPr>
        <p:spPr>
          <a:xfrm>
            <a:off x="5349240" y="764032"/>
            <a:ext cx="6089904" cy="5330952"/>
          </a:xfrm>
          <a:solidFill>
            <a:schemeClr val="bg1">
              <a:lumMod val="9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0AF1B390-0C23-466E-987C-26420A5F098D}"/>
              </a:ext>
            </a:extLst>
          </p:cNvPr>
          <p:cNvSpPr>
            <a:spLocks noGrp="1"/>
          </p:cNvSpPr>
          <p:nvPr>
            <p:ph type="body" sz="half" idx="2"/>
          </p:nvPr>
        </p:nvSpPr>
        <p:spPr>
          <a:xfrm>
            <a:off x="1517904" y="3483864"/>
            <a:ext cx="3145536" cy="2615184"/>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C9CA7C-B9D0-4A72-8061-1E02AA15FE86}"/>
              </a:ext>
            </a:extLst>
          </p:cNvPr>
          <p:cNvSpPr>
            <a:spLocks noGrp="1"/>
          </p:cNvSpPr>
          <p:nvPr>
            <p:ph type="dt" sz="half" idx="10"/>
          </p:nvPr>
        </p:nvSpPr>
        <p:spPr/>
        <p:txBody>
          <a:bodyPr/>
          <a:lstStyle/>
          <a:p>
            <a:fld id="{3F9AFA87-1417-4992-ABD9-27C3BC8CC883}" type="datetimeFigureOut">
              <a:rPr lang="en-US" smtClean="0"/>
              <a:t>4/18/2022</a:t>
            </a:fld>
            <a:endParaRPr lang="en-US"/>
          </a:p>
        </p:txBody>
      </p:sp>
      <p:sp>
        <p:nvSpPr>
          <p:cNvPr id="6" name="Footer Placeholder 5">
            <a:extLst>
              <a:ext uri="{FF2B5EF4-FFF2-40B4-BE49-F238E27FC236}">
                <a16:creationId xmlns:a16="http://schemas.microsoft.com/office/drawing/2014/main" id="{C53EFC84-C9FE-4BFA-9B4E-4516A13625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01A469-3EFC-4F94-8482-378582E1C14F}"/>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1364959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B1D84C-7934-4E5B-B6E4-A1D6EC299551}"/>
              </a:ext>
            </a:extLst>
          </p:cNvPr>
          <p:cNvSpPr>
            <a:spLocks noGrp="1"/>
          </p:cNvSpPr>
          <p:nvPr>
            <p:ph type="title"/>
          </p:nvPr>
        </p:nvSpPr>
        <p:spPr>
          <a:xfrm>
            <a:off x="1517904" y="1517904"/>
            <a:ext cx="9144000" cy="134416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F6A990F-40AC-447A-964A-840C94A6471A}"/>
              </a:ext>
            </a:extLst>
          </p:cNvPr>
          <p:cNvSpPr>
            <a:spLocks noGrp="1"/>
          </p:cNvSpPr>
          <p:nvPr>
            <p:ph type="body" idx="1"/>
          </p:nvPr>
        </p:nvSpPr>
        <p:spPr>
          <a:xfrm>
            <a:off x="1517904" y="2971800"/>
            <a:ext cx="9144000" cy="31272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7D832A1-FFBA-48B6-B2D0-E5414F12838B}"/>
              </a:ext>
            </a:extLst>
          </p:cNvPr>
          <p:cNvSpPr>
            <a:spLocks noGrp="1"/>
          </p:cNvSpPr>
          <p:nvPr>
            <p:ph type="dt" sz="half" idx="2"/>
          </p:nvPr>
        </p:nvSpPr>
        <p:spPr>
          <a:xfrm>
            <a:off x="8805672" y="6400800"/>
            <a:ext cx="1865376" cy="365125"/>
          </a:xfrm>
          <a:prstGeom prst="rect">
            <a:avLst/>
          </a:prstGeom>
        </p:spPr>
        <p:txBody>
          <a:bodyPr vert="horz" lIns="91440" tIns="45720" rIns="91440" bIns="45720" rtlCol="0" anchor="ctr"/>
          <a:lstStyle>
            <a:lvl1pPr algn="r">
              <a:defRPr sz="1000">
                <a:solidFill>
                  <a:schemeClr val="tx1"/>
                </a:solidFill>
              </a:defRPr>
            </a:lvl1pPr>
          </a:lstStyle>
          <a:p>
            <a:pPr algn="r"/>
            <a:fld id="{3F9AFA87-1417-4992-ABD9-27C3BC8CC883}" type="datetimeFigureOut">
              <a:rPr lang="en-US" smtClean="0"/>
              <a:pPr algn="r"/>
              <a:t>4/18/2022</a:t>
            </a:fld>
            <a:endParaRPr lang="en-US" dirty="0"/>
          </a:p>
        </p:txBody>
      </p:sp>
      <p:sp>
        <p:nvSpPr>
          <p:cNvPr id="5" name="Footer Placeholder 4">
            <a:extLst>
              <a:ext uri="{FF2B5EF4-FFF2-40B4-BE49-F238E27FC236}">
                <a16:creationId xmlns:a16="http://schemas.microsoft.com/office/drawing/2014/main" id="{0F933EC1-4EE2-4453-841C-CFDFE708948E}"/>
              </a:ext>
            </a:extLst>
          </p:cNvPr>
          <p:cNvSpPr>
            <a:spLocks noGrp="1"/>
          </p:cNvSpPr>
          <p:nvPr>
            <p:ph type="ftr" sz="quarter" idx="3"/>
          </p:nvPr>
        </p:nvSpPr>
        <p:spPr>
          <a:xfrm>
            <a:off x="758952" y="6400800"/>
            <a:ext cx="6099048" cy="365125"/>
          </a:xfrm>
          <a:prstGeom prst="rect">
            <a:avLst/>
          </a:prstGeom>
        </p:spPr>
        <p:txBody>
          <a:bodyPr vert="horz" lIns="91440" tIns="45720" rIns="91440" bIns="45720" rtlCol="0" anchor="ctr"/>
          <a:lstStyle>
            <a:lvl1pPr algn="l">
              <a:defRPr sz="1000">
                <a:solidFill>
                  <a:schemeClr val="tx1"/>
                </a:solidFill>
              </a:defRPr>
            </a:lvl1pPr>
          </a:lstStyle>
          <a:p>
            <a:endParaRPr lang="en-US" sz="1000" dirty="0"/>
          </a:p>
        </p:txBody>
      </p:sp>
      <p:sp>
        <p:nvSpPr>
          <p:cNvPr id="6" name="Slide Number Placeholder 5">
            <a:extLst>
              <a:ext uri="{FF2B5EF4-FFF2-40B4-BE49-F238E27FC236}">
                <a16:creationId xmlns:a16="http://schemas.microsoft.com/office/drawing/2014/main" id="{C3CEBA78-E732-44EF-BA0B-FC42F7931311}"/>
              </a:ext>
            </a:extLst>
          </p:cNvPr>
          <p:cNvSpPr>
            <a:spLocks noGrp="1"/>
          </p:cNvSpPr>
          <p:nvPr>
            <p:ph type="sldNum" sz="quarter" idx="4"/>
          </p:nvPr>
        </p:nvSpPr>
        <p:spPr>
          <a:xfrm>
            <a:off x="10899648" y="6400800"/>
            <a:ext cx="530352" cy="365125"/>
          </a:xfrm>
          <a:prstGeom prst="rect">
            <a:avLst/>
          </a:prstGeom>
        </p:spPr>
        <p:txBody>
          <a:bodyPr vert="horz" lIns="91440" tIns="45720" rIns="91440" bIns="45720" rtlCol="0" anchor="ctr"/>
          <a:lstStyle>
            <a:lvl1pPr algn="r">
              <a:defRPr sz="1000" b="1">
                <a:solidFill>
                  <a:schemeClr val="tx1"/>
                </a:solidFill>
              </a:defRPr>
            </a:lvl1pPr>
          </a:lstStyle>
          <a:p>
            <a:fld id="{CB1E4CB7-CB13-4810-BF18-BE31AFC64F93}" type="slidenum">
              <a:rPr lang="en-US" smtClean="0"/>
              <a:pPr/>
              <a:t>‹#›</a:t>
            </a:fld>
            <a:endParaRPr lang="en-US" sz="1000" dirty="0"/>
          </a:p>
        </p:txBody>
      </p:sp>
      <p:sp>
        <p:nvSpPr>
          <p:cNvPr id="8" name="Freeform: Shape 7">
            <a:extLst>
              <a:ext uri="{FF2B5EF4-FFF2-40B4-BE49-F238E27FC236}">
                <a16:creationId xmlns:a16="http://schemas.microsoft.com/office/drawing/2014/main" id="{49306479-8C4D-4E4A-A330-DFC80A8A01BE}"/>
              </a:ext>
            </a:extLst>
          </p:cNvPr>
          <p:cNvSpPr/>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805274164"/>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txStyles>
    <p:titleStyle>
      <a:lvl1pPr algn="l" defTabSz="914400" rtl="0" eaLnBrk="1" latinLnBrk="0" hangingPunct="1">
        <a:lnSpc>
          <a:spcPct val="95000"/>
        </a:lnSpc>
        <a:spcBef>
          <a:spcPct val="0"/>
        </a:spcBef>
        <a:buNone/>
        <a:defRPr sz="4200" kern="1200" spc="-50" baseline="0">
          <a:solidFill>
            <a:schemeClr val="tx1"/>
          </a:solidFill>
          <a:latin typeface="+mj-lt"/>
          <a:ea typeface="+mj-ea"/>
          <a:cs typeface="+mj-cs"/>
        </a:defRPr>
      </a:lvl1pPr>
    </p:titleStyle>
    <p:bodyStyle>
      <a:lvl1pPr marL="365760" indent="-365760" algn="l" defTabSz="914400" rtl="0" eaLnBrk="1" latinLnBrk="0" hangingPunct="1">
        <a:lnSpc>
          <a:spcPct val="105000"/>
        </a:lnSpc>
        <a:spcBef>
          <a:spcPts val="900"/>
        </a:spcBef>
        <a:buClr>
          <a:schemeClr val="accent5"/>
        </a:buClr>
        <a:buFont typeface="Avenir Next LT Pro" panose="020B0504020202020204" pitchFamily="34" charset="0"/>
        <a:buChar char="+"/>
        <a:defRPr sz="2600" kern="1200">
          <a:solidFill>
            <a:schemeClr val="tx1"/>
          </a:solidFill>
          <a:latin typeface="+mn-lt"/>
          <a:ea typeface="+mn-ea"/>
          <a:cs typeface="+mn-cs"/>
        </a:defRPr>
      </a:lvl1pPr>
      <a:lvl2pPr marL="365760" indent="0" algn="l" defTabSz="914400" rtl="0" eaLnBrk="1" latinLnBrk="0" hangingPunct="1">
        <a:lnSpc>
          <a:spcPct val="105000"/>
        </a:lnSpc>
        <a:spcBef>
          <a:spcPts val="9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640080"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2000" kern="1200">
          <a:solidFill>
            <a:schemeClr val="tx1"/>
          </a:solidFill>
          <a:latin typeface="+mn-lt"/>
          <a:ea typeface="+mn-ea"/>
          <a:cs typeface="+mn-cs"/>
        </a:defRPr>
      </a:lvl3pPr>
      <a:lvl4pPr marL="640080" indent="0" algn="l" defTabSz="914400" rtl="0" eaLnBrk="1" latinLnBrk="0" hangingPunct="1">
        <a:lnSpc>
          <a:spcPct val="105000"/>
        </a:lnSpc>
        <a:spcBef>
          <a:spcPts val="600"/>
        </a:spcBef>
        <a:buFontTx/>
        <a:buNone/>
        <a:defRPr sz="1800" i="1" kern="1200">
          <a:solidFill>
            <a:schemeClr val="tx1">
              <a:lumMod val="75000"/>
              <a:lumOff val="25000"/>
            </a:schemeClr>
          </a:solidFill>
          <a:latin typeface="+mn-lt"/>
          <a:ea typeface="+mn-ea"/>
          <a:cs typeface="+mn-cs"/>
        </a:defRPr>
      </a:lvl4pPr>
      <a:lvl5pPr marL="886968"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4.xml"/><Relationship Id="rId5" Type="http://schemas.openxmlformats.org/officeDocument/2006/relationships/image" Target="../media/image50.jpg"/><Relationship Id="rId4" Type="http://schemas.openxmlformats.org/officeDocument/2006/relationships/image" Target="../media/image49.jpg"/></Relationships>
</file>

<file path=ppt/slides/_rels/slide3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3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mailto:liz.persaud@gmail.com" TargetMode="External"/><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hidden="1">
            <a:extLst>
              <a:ext uri="{FF2B5EF4-FFF2-40B4-BE49-F238E27FC236}">
                <a16:creationId xmlns:a16="http://schemas.microsoft.com/office/drawing/2014/main" id="{9B45BA4C-9B54-4496-821F-9E0985CA9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5E1BB9D-FAFF-4C3E-9E44-13F8FBABC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Rectangle 25">
            <a:extLst>
              <a:ext uri="{FF2B5EF4-FFF2-40B4-BE49-F238E27FC236}">
                <a16:creationId xmlns:a16="http://schemas.microsoft.com/office/drawing/2014/main" id="{47C897C6-901F-410E-B2AC-162ED94B0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62000"/>
            <a:ext cx="10668000" cy="533400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6F18CC-B688-44E5-85F3-CF6C9B5431DF}"/>
              </a:ext>
            </a:extLst>
          </p:cNvPr>
          <p:cNvSpPr>
            <a:spLocks noGrp="1"/>
          </p:cNvSpPr>
          <p:nvPr>
            <p:ph type="ctrTitle"/>
          </p:nvPr>
        </p:nvSpPr>
        <p:spPr>
          <a:xfrm>
            <a:off x="5126182" y="1188720"/>
            <a:ext cx="5754253" cy="3126130"/>
          </a:xfrm>
        </p:spPr>
        <p:txBody>
          <a:bodyPr anchor="ctr">
            <a:noAutofit/>
          </a:bodyPr>
          <a:lstStyle/>
          <a:p>
            <a:pPr algn="l"/>
            <a:r>
              <a:rPr lang="en-US" sz="4000" dirty="0"/>
              <a:t>Across the Table: Strategies and Solutions for Living in a Collective Community</a:t>
            </a:r>
          </a:p>
        </p:txBody>
      </p:sp>
      <p:sp>
        <p:nvSpPr>
          <p:cNvPr id="3" name="Subtitle 2">
            <a:extLst>
              <a:ext uri="{FF2B5EF4-FFF2-40B4-BE49-F238E27FC236}">
                <a16:creationId xmlns:a16="http://schemas.microsoft.com/office/drawing/2014/main" id="{61BC435C-A955-45B3-9C04-6389B6E6B066}"/>
              </a:ext>
            </a:extLst>
          </p:cNvPr>
          <p:cNvSpPr>
            <a:spLocks noGrp="1"/>
          </p:cNvSpPr>
          <p:nvPr>
            <p:ph type="subTitle" idx="1"/>
          </p:nvPr>
        </p:nvSpPr>
        <p:spPr>
          <a:xfrm>
            <a:off x="5291667" y="4479369"/>
            <a:ext cx="5370237" cy="1189912"/>
          </a:xfrm>
        </p:spPr>
        <p:txBody>
          <a:bodyPr>
            <a:normAutofit/>
          </a:bodyPr>
          <a:lstStyle/>
          <a:p>
            <a:pPr algn="l">
              <a:lnSpc>
                <a:spcPct val="95000"/>
              </a:lnSpc>
            </a:pPr>
            <a:r>
              <a:rPr lang="en-US" sz="2200" b="1" dirty="0">
                <a:solidFill>
                  <a:schemeClr val="accent3">
                    <a:lumMod val="75000"/>
                  </a:schemeClr>
                </a:solidFill>
              </a:rPr>
              <a:t>Liz Persaud</a:t>
            </a:r>
          </a:p>
          <a:p>
            <a:pPr algn="l">
              <a:lnSpc>
                <a:spcPct val="95000"/>
              </a:lnSpc>
            </a:pPr>
            <a:r>
              <a:rPr lang="en-US" sz="2200" b="1" dirty="0">
                <a:solidFill>
                  <a:schemeClr val="accent3">
                    <a:lumMod val="75000"/>
                  </a:schemeClr>
                </a:solidFill>
              </a:rPr>
              <a:t>Assistive Technology Expert and Disability Connector</a:t>
            </a:r>
          </a:p>
        </p:txBody>
      </p:sp>
      <p:pic>
        <p:nvPicPr>
          <p:cNvPr id="4" name="Picture 3" descr="A network of lines and dots background">
            <a:extLst>
              <a:ext uri="{FF2B5EF4-FFF2-40B4-BE49-F238E27FC236}">
                <a16:creationId xmlns:a16="http://schemas.microsoft.com/office/drawing/2014/main" id="{1C850612-32C1-6E8E-8C63-2B0BEA133149}"/>
              </a:ext>
            </a:extLst>
          </p:cNvPr>
          <p:cNvPicPr>
            <a:picLocks noChangeAspect="1"/>
          </p:cNvPicPr>
          <p:nvPr/>
        </p:nvPicPr>
        <p:blipFill rotWithShape="1">
          <a:blip r:embed="rId2"/>
          <a:srcRect l="22628" r="22662"/>
          <a:stretch/>
        </p:blipFill>
        <p:spPr>
          <a:xfrm>
            <a:off x="762000" y="762000"/>
            <a:ext cx="3890923" cy="5334000"/>
          </a:xfrm>
          <a:prstGeom prst="rect">
            <a:avLst/>
          </a:prstGeom>
        </p:spPr>
      </p:pic>
    </p:spTree>
    <p:extLst>
      <p:ext uri="{BB962C8B-B14F-4D97-AF65-F5344CB8AC3E}">
        <p14:creationId xmlns:p14="http://schemas.microsoft.com/office/powerpoint/2010/main" val="5375605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F90914D-7AC6-4F5A-9733-BA35A49A239A}"/>
              </a:ext>
            </a:extLst>
          </p:cNvPr>
          <p:cNvSpPr>
            <a:spLocks noGrp="1"/>
          </p:cNvSpPr>
          <p:nvPr>
            <p:ph type="title"/>
          </p:nvPr>
        </p:nvSpPr>
        <p:spPr>
          <a:xfrm>
            <a:off x="342900" y="779915"/>
            <a:ext cx="4958773" cy="3025467"/>
          </a:xfrm>
        </p:spPr>
        <p:txBody>
          <a:bodyPr anchor="ctr">
            <a:normAutofit/>
          </a:bodyPr>
          <a:lstStyle/>
          <a:p>
            <a:r>
              <a:rPr lang="en-US" sz="4400" dirty="0"/>
              <a:t>I’ll Never Be Alone</a:t>
            </a:r>
            <a:br>
              <a:rPr lang="en-US" sz="4400" dirty="0"/>
            </a:br>
            <a:br>
              <a:rPr lang="en-US" sz="4400" dirty="0"/>
            </a:br>
            <a:r>
              <a:rPr lang="en-US" sz="4400" dirty="0"/>
              <a:t>Every 1 in 4 or 26%</a:t>
            </a:r>
          </a:p>
        </p:txBody>
      </p:sp>
      <p:graphicFrame>
        <p:nvGraphicFramePr>
          <p:cNvPr id="5" name="Content Placeholder 2" descr="People with disabilities are the largest minority group in America.&#10;This group cuts across racial, ethnic, religious, gender and age boundaries.&#10;Anyone can become a member of this minority group anytime.">
            <a:extLst>
              <a:ext uri="{FF2B5EF4-FFF2-40B4-BE49-F238E27FC236}">
                <a16:creationId xmlns:a16="http://schemas.microsoft.com/office/drawing/2014/main" id="{65211CBA-DC15-BB34-6EF0-6AF38968BD22}"/>
              </a:ext>
            </a:extLst>
          </p:cNvPr>
          <p:cNvGraphicFramePr>
            <a:graphicFrameLocks noGrp="1"/>
          </p:cNvGraphicFramePr>
          <p:nvPr>
            <p:ph idx="1"/>
            <p:extLst>
              <p:ext uri="{D42A27DB-BD31-4B8C-83A1-F6EECF244321}">
                <p14:modId xmlns:p14="http://schemas.microsoft.com/office/powerpoint/2010/main" val="384167338"/>
              </p:ext>
            </p:extLst>
          </p:nvPr>
        </p:nvGraphicFramePr>
        <p:xfrm>
          <a:off x="5416298" y="858981"/>
          <a:ext cx="5980170" cy="49968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504118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9B45BA4C-9B54-4496-821F-9E0985CA9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0">
            <a:extLst>
              <a:ext uri="{FF2B5EF4-FFF2-40B4-BE49-F238E27FC236}">
                <a16:creationId xmlns:a16="http://schemas.microsoft.com/office/drawing/2014/main" id="{85E1BB9D-FAFF-4C3E-9E44-13F8FBABC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2">
            <a:extLst>
              <a:ext uri="{FF2B5EF4-FFF2-40B4-BE49-F238E27FC236}">
                <a16:creationId xmlns:a16="http://schemas.microsoft.com/office/drawing/2014/main" id="{47C897C6-901F-410E-B2AC-162ED94B0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62000"/>
            <a:ext cx="10668000" cy="533400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0EE55F-84D7-4C01-BC0D-5534BBE9D34B}"/>
              </a:ext>
            </a:extLst>
          </p:cNvPr>
          <p:cNvSpPr>
            <a:spLocks noGrp="1"/>
          </p:cNvSpPr>
          <p:nvPr>
            <p:ph type="ctrTitle"/>
          </p:nvPr>
        </p:nvSpPr>
        <p:spPr>
          <a:xfrm>
            <a:off x="1517903" y="1461686"/>
            <a:ext cx="4680595" cy="2853164"/>
          </a:xfrm>
        </p:spPr>
        <p:txBody>
          <a:bodyPr anchor="ctr">
            <a:normAutofit/>
          </a:bodyPr>
          <a:lstStyle/>
          <a:p>
            <a:pPr algn="l"/>
            <a:r>
              <a:rPr lang="en-US" dirty="0"/>
              <a:t>Assistive Technology</a:t>
            </a:r>
          </a:p>
        </p:txBody>
      </p:sp>
      <p:pic>
        <p:nvPicPr>
          <p:cNvPr id="4" name="Graphic 3" descr="Icon of a cell phone with an image depicting people connected by straight lines">
            <a:extLst>
              <a:ext uri="{FF2B5EF4-FFF2-40B4-BE49-F238E27FC236}">
                <a16:creationId xmlns:a16="http://schemas.microsoft.com/office/drawing/2014/main" id="{931C0993-0DE5-4C89-8427-CE17D956A3C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p:blipFill>
        <p:spPr>
          <a:xfrm>
            <a:off x="6842761" y="1514857"/>
            <a:ext cx="3828287" cy="3828287"/>
          </a:xfrm>
          <a:prstGeom prst="rect">
            <a:avLst/>
          </a:prstGeom>
        </p:spPr>
      </p:pic>
    </p:spTree>
    <p:extLst>
      <p:ext uri="{BB962C8B-B14F-4D97-AF65-F5344CB8AC3E}">
        <p14:creationId xmlns:p14="http://schemas.microsoft.com/office/powerpoint/2010/main" val="18044208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1"/>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1" name="Rectangle 30">
            <a:extLst>
              <a:ext uri="{FF2B5EF4-FFF2-40B4-BE49-F238E27FC236}">
                <a16:creationId xmlns:a16="http://schemas.microsoft.com/office/drawing/2014/main" id="{3B272257-593A-402F-88FA-F1DECD9E3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2000"/>
            <a:ext cx="12192000" cy="609600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80A289-1162-40F5-9A07-582972F2C6E2}"/>
              </a:ext>
            </a:extLst>
          </p:cNvPr>
          <p:cNvSpPr>
            <a:spLocks noGrp="1"/>
          </p:cNvSpPr>
          <p:nvPr>
            <p:ph type="title"/>
          </p:nvPr>
        </p:nvSpPr>
        <p:spPr>
          <a:xfrm>
            <a:off x="761999" y="1517903"/>
            <a:ext cx="10668002" cy="1345115"/>
          </a:xfrm>
        </p:spPr>
        <p:txBody>
          <a:bodyPr>
            <a:normAutofit/>
          </a:bodyPr>
          <a:lstStyle/>
          <a:p>
            <a:r>
              <a:rPr lang="en-US" sz="4400" dirty="0"/>
              <a:t>What it means to me</a:t>
            </a:r>
          </a:p>
        </p:txBody>
      </p:sp>
      <p:graphicFrame>
        <p:nvGraphicFramePr>
          <p:cNvPr id="12" name="Content Placeholder 2" descr="Assistive Technology (AT), along with training, persistence, and the right supports in place, has and continues to be the key instrument in my many successes throughout life. As technology continues to evolve and social and physical barriers are removed, my journeys are becoming endless while I increase my never-ending quest for independence.">
            <a:extLst>
              <a:ext uri="{FF2B5EF4-FFF2-40B4-BE49-F238E27FC236}">
                <a16:creationId xmlns:a16="http://schemas.microsoft.com/office/drawing/2014/main" id="{3DC3329A-724E-A263-8E68-5F109C1A0B6A}"/>
              </a:ext>
            </a:extLst>
          </p:cNvPr>
          <p:cNvGraphicFramePr>
            <a:graphicFrameLocks noGrp="1"/>
          </p:cNvGraphicFramePr>
          <p:nvPr>
            <p:ph idx="1"/>
            <p:extLst>
              <p:ext uri="{D42A27DB-BD31-4B8C-83A1-F6EECF244321}">
                <p14:modId xmlns:p14="http://schemas.microsoft.com/office/powerpoint/2010/main" val="162144879"/>
              </p:ext>
            </p:extLst>
          </p:nvPr>
        </p:nvGraphicFramePr>
        <p:xfrm>
          <a:off x="761999" y="2863018"/>
          <a:ext cx="10668004" cy="28773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890440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55222-B3F6-44BE-9593-9EA476410A57}"/>
              </a:ext>
            </a:extLst>
          </p:cNvPr>
          <p:cNvSpPr>
            <a:spLocks noGrp="1"/>
          </p:cNvSpPr>
          <p:nvPr>
            <p:ph type="title"/>
          </p:nvPr>
        </p:nvSpPr>
        <p:spPr>
          <a:xfrm>
            <a:off x="1300225" y="1429929"/>
            <a:ext cx="9144000" cy="1344168"/>
          </a:xfrm>
        </p:spPr>
        <p:txBody>
          <a:bodyPr>
            <a:normAutofit/>
          </a:bodyPr>
          <a:lstStyle/>
          <a:p>
            <a:r>
              <a:rPr lang="en-US" sz="4400" dirty="0"/>
              <a:t>Low Tech Solutions</a:t>
            </a:r>
          </a:p>
        </p:txBody>
      </p:sp>
      <p:pic>
        <p:nvPicPr>
          <p:cNvPr id="5" name="Content Placeholder 4" descr="Liz sits in her wheelchair wearing an NMD United T-shirt and sipping on her flexi mug that has a long straw.">
            <a:extLst>
              <a:ext uri="{FF2B5EF4-FFF2-40B4-BE49-F238E27FC236}">
                <a16:creationId xmlns:a16="http://schemas.microsoft.com/office/drawing/2014/main" id="{8E51A530-0B71-4832-912C-7DC52772A66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682053" y="3609442"/>
            <a:ext cx="3127375" cy="1891030"/>
          </a:xfrm>
        </p:spPr>
      </p:pic>
      <p:pic>
        <p:nvPicPr>
          <p:cNvPr id="9" name="Picture 8" descr="Liz sits smiling in her wheelchair wearing a dark blue top and there are plants around her. She has a mount on her wheelchair holding her laptop and microphone.">
            <a:extLst>
              <a:ext uri="{FF2B5EF4-FFF2-40B4-BE49-F238E27FC236}">
                <a16:creationId xmlns:a16="http://schemas.microsoft.com/office/drawing/2014/main" id="{C87E5ED2-DBBD-4B4E-8BFA-EA45E358AD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1796" y="980824"/>
            <a:ext cx="3136221" cy="2352166"/>
          </a:xfrm>
          <a:prstGeom prst="rect">
            <a:avLst/>
          </a:prstGeom>
        </p:spPr>
      </p:pic>
      <p:pic>
        <p:nvPicPr>
          <p:cNvPr id="11" name="Picture 10" descr="Liz sits in her wheelchair wearing an NMD United T-shirt and using a return to grab candy on the table.">
            <a:extLst>
              <a:ext uri="{FF2B5EF4-FFF2-40B4-BE49-F238E27FC236}">
                <a16:creationId xmlns:a16="http://schemas.microsoft.com/office/drawing/2014/main" id="{C1D597B6-1596-4119-ACB3-E077908728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899043" y="3609441"/>
            <a:ext cx="3127376" cy="1891030"/>
          </a:xfrm>
          <a:prstGeom prst="rect">
            <a:avLst/>
          </a:prstGeom>
        </p:spPr>
      </p:pic>
      <p:pic>
        <p:nvPicPr>
          <p:cNvPr id="13" name="Picture 12" descr="Image of a garage with a ramp and a concrete slab beside it.">
            <a:extLst>
              <a:ext uri="{FF2B5EF4-FFF2-40B4-BE49-F238E27FC236}">
                <a16:creationId xmlns:a16="http://schemas.microsoft.com/office/drawing/2014/main" id="{E6E4178A-7AEF-419D-BB45-BA3901FBB5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3685" y="3767333"/>
            <a:ext cx="3136221" cy="2351309"/>
          </a:xfrm>
          <a:prstGeom prst="rect">
            <a:avLst/>
          </a:prstGeom>
        </p:spPr>
      </p:pic>
      <p:pic>
        <p:nvPicPr>
          <p:cNvPr id="15" name="Picture 14" descr="Liz sits smiling in her wheelchair wearing a purple shirt and black pants. She is in a doorway in the doormat has the words &quot;be our guest&quot;">
            <a:extLst>
              <a:ext uri="{FF2B5EF4-FFF2-40B4-BE49-F238E27FC236}">
                <a16:creationId xmlns:a16="http://schemas.microsoft.com/office/drawing/2014/main" id="{B58489C6-F756-4BE1-A4FB-B8D82732F5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9020775" y="4061247"/>
            <a:ext cx="2351310" cy="1763483"/>
          </a:xfrm>
          <a:prstGeom prst="rect">
            <a:avLst/>
          </a:prstGeom>
        </p:spPr>
      </p:pic>
    </p:spTree>
    <p:extLst>
      <p:ext uri="{BB962C8B-B14F-4D97-AF65-F5344CB8AC3E}">
        <p14:creationId xmlns:p14="http://schemas.microsoft.com/office/powerpoint/2010/main" val="4888357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3" name="Rectangle 12">
            <a:extLst>
              <a:ext uri="{FF2B5EF4-FFF2-40B4-BE49-F238E27FC236}">
                <a16:creationId xmlns:a16="http://schemas.microsoft.com/office/drawing/2014/main" id="{9B45BA4C-9B54-4496-821F-9E0985CA9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E1BB9D-FAFF-4C3E-9E44-13F8FBABC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Freeform: Shape 16">
            <a:extLst>
              <a:ext uri="{FF2B5EF4-FFF2-40B4-BE49-F238E27FC236}">
                <a16:creationId xmlns:a16="http://schemas.microsoft.com/office/drawing/2014/main" id="{05B437B7-8977-4FCB-A046-84E7F8E294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30001" cy="6168789"/>
          </a:xfrm>
          <a:custGeom>
            <a:avLst/>
            <a:gdLst>
              <a:gd name="connsiteX0" fmla="*/ 0 w 11430001"/>
              <a:gd name="connsiteY0" fmla="*/ 0 h 6168789"/>
              <a:gd name="connsiteX1" fmla="*/ 5334002 w 11430001"/>
              <a:gd name="connsiteY1" fmla="*/ 0 h 6168789"/>
              <a:gd name="connsiteX2" fmla="*/ 5334002 w 11430001"/>
              <a:gd name="connsiteY2" fmla="*/ 771523 h 6168789"/>
              <a:gd name="connsiteX3" fmla="*/ 11430001 w 11430001"/>
              <a:gd name="connsiteY3" fmla="*/ 771523 h 6168789"/>
              <a:gd name="connsiteX4" fmla="*/ 11430001 w 11430001"/>
              <a:gd name="connsiteY4" fmla="*/ 6168789 h 6168789"/>
              <a:gd name="connsiteX5" fmla="*/ 0 w 11430001"/>
              <a:gd name="connsiteY5" fmla="*/ 6168789 h 616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1" h="6168789">
                <a:moveTo>
                  <a:pt x="0" y="0"/>
                </a:moveTo>
                <a:lnTo>
                  <a:pt x="5334002" y="0"/>
                </a:lnTo>
                <a:lnTo>
                  <a:pt x="5334002" y="771523"/>
                </a:lnTo>
                <a:lnTo>
                  <a:pt x="11430001" y="771523"/>
                </a:lnTo>
                <a:lnTo>
                  <a:pt x="11430001" y="6168789"/>
                </a:lnTo>
                <a:lnTo>
                  <a:pt x="0" y="6168789"/>
                </a:lnTo>
                <a:close/>
              </a:path>
            </a:pathLst>
          </a:custGeom>
          <a:ln w="762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B43962C-6C44-4845-83B3-D1EAB23C57CF}"/>
              </a:ext>
            </a:extLst>
          </p:cNvPr>
          <p:cNvSpPr>
            <a:spLocks noGrp="1"/>
          </p:cNvSpPr>
          <p:nvPr>
            <p:ph type="title"/>
          </p:nvPr>
        </p:nvSpPr>
        <p:spPr>
          <a:xfrm>
            <a:off x="6082616" y="1517904"/>
            <a:ext cx="4579288" cy="2796945"/>
          </a:xfrm>
        </p:spPr>
        <p:txBody>
          <a:bodyPr vert="horz" lIns="91440" tIns="45720" rIns="91440" bIns="45720" rtlCol="0" anchor="b">
            <a:normAutofit/>
          </a:bodyPr>
          <a:lstStyle/>
          <a:p>
            <a:r>
              <a:rPr lang="en-US" dirty="0"/>
              <a:t>Smart Home Technology </a:t>
            </a:r>
          </a:p>
        </p:txBody>
      </p:sp>
      <p:pic>
        <p:nvPicPr>
          <p:cNvPr id="8" name="Graphic 7" descr="House with solid fill">
            <a:extLst>
              <a:ext uri="{FF2B5EF4-FFF2-40B4-BE49-F238E27FC236}">
                <a16:creationId xmlns:a16="http://schemas.microsoft.com/office/drawing/2014/main" id="{2AE629C7-AAB3-CDE3-324B-5F9E8902FD3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48615" y="1137236"/>
            <a:ext cx="4579288" cy="4579288"/>
          </a:xfrm>
          <a:prstGeom prst="rect">
            <a:avLst/>
          </a:prstGeom>
        </p:spPr>
      </p:pic>
    </p:spTree>
    <p:extLst>
      <p:ext uri="{BB962C8B-B14F-4D97-AF65-F5344CB8AC3E}">
        <p14:creationId xmlns:p14="http://schemas.microsoft.com/office/powerpoint/2010/main" val="10284485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99C650-F308-47C3-AFF3-34F0DAF31196}"/>
              </a:ext>
            </a:extLst>
          </p:cNvPr>
          <p:cNvSpPr>
            <a:spLocks noGrp="1"/>
          </p:cNvSpPr>
          <p:nvPr>
            <p:ph type="title"/>
          </p:nvPr>
        </p:nvSpPr>
        <p:spPr>
          <a:xfrm>
            <a:off x="600460" y="4550431"/>
            <a:ext cx="4964612" cy="1695995"/>
          </a:xfrm>
        </p:spPr>
        <p:txBody>
          <a:bodyPr>
            <a:normAutofit/>
          </a:bodyPr>
          <a:lstStyle/>
          <a:p>
            <a:r>
              <a:rPr lang="en-US" sz="4400" dirty="0"/>
              <a:t>Home Assistants</a:t>
            </a:r>
          </a:p>
        </p:txBody>
      </p:sp>
      <p:pic>
        <p:nvPicPr>
          <p:cNvPr id="9" name="Picture 8" descr="Amazon Alexa Dot">
            <a:extLst>
              <a:ext uri="{FF2B5EF4-FFF2-40B4-BE49-F238E27FC236}">
                <a16:creationId xmlns:a16="http://schemas.microsoft.com/office/drawing/2014/main" id="{FFF21698-3435-4E2A-8F11-371FC6B34C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448" y="632689"/>
            <a:ext cx="2602347" cy="2602347"/>
          </a:xfrm>
          <a:prstGeom prst="rect">
            <a:avLst/>
          </a:prstGeom>
        </p:spPr>
      </p:pic>
      <p:pic>
        <p:nvPicPr>
          <p:cNvPr id="11" name="Picture 10" descr="Amazon Fire TV Cube">
            <a:extLst>
              <a:ext uri="{FF2B5EF4-FFF2-40B4-BE49-F238E27FC236}">
                <a16:creationId xmlns:a16="http://schemas.microsoft.com/office/drawing/2014/main" id="{CA334FF6-9426-4BB5-9F2F-A8F1DE19E4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1278" y="350437"/>
            <a:ext cx="2491477" cy="2503997"/>
          </a:xfrm>
          <a:prstGeom prst="rect">
            <a:avLst/>
          </a:prstGeom>
        </p:spPr>
      </p:pic>
      <p:pic>
        <p:nvPicPr>
          <p:cNvPr id="13" name="Picture 12" descr="Google Home Screen">
            <a:extLst>
              <a:ext uri="{FF2B5EF4-FFF2-40B4-BE49-F238E27FC236}">
                <a16:creationId xmlns:a16="http://schemas.microsoft.com/office/drawing/2014/main" id="{65961C60-07E5-41A4-B3AD-B1770824C1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1238" y="484908"/>
            <a:ext cx="2683716" cy="2683716"/>
          </a:xfrm>
          <a:prstGeom prst="rect">
            <a:avLst/>
          </a:prstGeom>
        </p:spPr>
      </p:pic>
      <p:sp>
        <p:nvSpPr>
          <p:cNvPr id="3" name="Content Placeholder 2">
            <a:extLst>
              <a:ext uri="{FF2B5EF4-FFF2-40B4-BE49-F238E27FC236}">
                <a16:creationId xmlns:a16="http://schemas.microsoft.com/office/drawing/2014/main" id="{29FB7536-6507-4B86-B1C9-73FC48D0D404}"/>
              </a:ext>
            </a:extLst>
          </p:cNvPr>
          <p:cNvSpPr>
            <a:spLocks noGrp="1"/>
          </p:cNvSpPr>
          <p:nvPr>
            <p:ph idx="1"/>
          </p:nvPr>
        </p:nvSpPr>
        <p:spPr>
          <a:xfrm>
            <a:off x="6381126" y="4550430"/>
            <a:ext cx="4315967" cy="1695996"/>
          </a:xfrm>
        </p:spPr>
        <p:txBody>
          <a:bodyPr>
            <a:normAutofit/>
          </a:bodyPr>
          <a:lstStyle/>
          <a:p>
            <a:r>
              <a:rPr lang="en-US" dirty="0"/>
              <a:t>Amazon Alexa</a:t>
            </a:r>
          </a:p>
          <a:p>
            <a:r>
              <a:rPr lang="en-US" dirty="0"/>
              <a:t>Amazon Fire TV Cube</a:t>
            </a:r>
          </a:p>
          <a:p>
            <a:r>
              <a:rPr lang="en-US" dirty="0"/>
              <a:t>Google Assistant </a:t>
            </a:r>
          </a:p>
        </p:txBody>
      </p:sp>
      <p:sp>
        <p:nvSpPr>
          <p:cNvPr id="4" name="Speech Bubble: Oval 3" descr="Alexa, watch Bridgerton on Netflix.">
            <a:extLst>
              <a:ext uri="{FF2B5EF4-FFF2-40B4-BE49-F238E27FC236}">
                <a16:creationId xmlns:a16="http://schemas.microsoft.com/office/drawing/2014/main" id="{A572A006-E38E-4A7B-8061-2460D78AC888}"/>
              </a:ext>
            </a:extLst>
          </p:cNvPr>
          <p:cNvSpPr/>
          <p:nvPr/>
        </p:nvSpPr>
        <p:spPr>
          <a:xfrm rot="496481">
            <a:off x="9227977" y="3610945"/>
            <a:ext cx="2630439" cy="1410170"/>
          </a:xfrm>
          <a:prstGeom prst="wedgeEllipseCallout">
            <a:avLst/>
          </a:prstGeom>
          <a:solidFill>
            <a:schemeClr val="tx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59DB8F9C-D2BB-47F9-A5FD-B82F1AE00BEE}"/>
              </a:ext>
            </a:extLst>
          </p:cNvPr>
          <p:cNvSpPr txBox="1"/>
          <p:nvPr/>
        </p:nvSpPr>
        <p:spPr>
          <a:xfrm rot="672319">
            <a:off x="9676868" y="3934650"/>
            <a:ext cx="1856769" cy="923330"/>
          </a:xfrm>
          <a:prstGeom prst="rect">
            <a:avLst/>
          </a:prstGeom>
          <a:noFill/>
        </p:spPr>
        <p:txBody>
          <a:bodyPr wrap="square" rtlCol="0">
            <a:spAutoFit/>
          </a:bodyPr>
          <a:lstStyle/>
          <a:p>
            <a:r>
              <a:rPr lang="en-US" b="1" dirty="0"/>
              <a:t>Alexa, watch Bridgerton on Netflix.</a:t>
            </a:r>
          </a:p>
        </p:txBody>
      </p:sp>
    </p:spTree>
    <p:extLst>
      <p:ext uri="{BB962C8B-B14F-4D97-AF65-F5344CB8AC3E}">
        <p14:creationId xmlns:p14="http://schemas.microsoft.com/office/powerpoint/2010/main" val="6241625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3D886-D8F8-4B2C-BBDC-473040870AC9}"/>
              </a:ext>
            </a:extLst>
          </p:cNvPr>
          <p:cNvSpPr>
            <a:spLocks noGrp="1"/>
          </p:cNvSpPr>
          <p:nvPr>
            <p:ph type="title"/>
          </p:nvPr>
        </p:nvSpPr>
        <p:spPr>
          <a:xfrm>
            <a:off x="1517904" y="1251729"/>
            <a:ext cx="9144000" cy="1599236"/>
          </a:xfrm>
        </p:spPr>
        <p:txBody>
          <a:bodyPr>
            <a:normAutofit/>
          </a:bodyPr>
          <a:lstStyle/>
          <a:p>
            <a:r>
              <a:rPr lang="en-US" sz="4400" dirty="0"/>
              <a:t>Everyday </a:t>
            </a:r>
            <a:br>
              <a:rPr lang="en-US" sz="4400" dirty="0"/>
            </a:br>
            <a:r>
              <a:rPr lang="en-US" sz="4400" dirty="0"/>
              <a:t>Living</a:t>
            </a:r>
          </a:p>
        </p:txBody>
      </p:sp>
      <p:sp>
        <p:nvSpPr>
          <p:cNvPr id="3" name="Content Placeholder 2">
            <a:extLst>
              <a:ext uri="{FF2B5EF4-FFF2-40B4-BE49-F238E27FC236}">
                <a16:creationId xmlns:a16="http://schemas.microsoft.com/office/drawing/2014/main" id="{579FF6B1-E342-4BEF-9D8E-1D5C47F88F89}"/>
              </a:ext>
            </a:extLst>
          </p:cNvPr>
          <p:cNvSpPr>
            <a:spLocks noGrp="1"/>
          </p:cNvSpPr>
          <p:nvPr>
            <p:ph sz="half" idx="1"/>
          </p:nvPr>
        </p:nvSpPr>
        <p:spPr/>
        <p:txBody>
          <a:bodyPr>
            <a:normAutofit/>
          </a:bodyPr>
          <a:lstStyle/>
          <a:p>
            <a:r>
              <a:rPr lang="en-US" dirty="0"/>
              <a:t>Electric Blanket </a:t>
            </a:r>
          </a:p>
          <a:p>
            <a:endParaRPr lang="en-US" dirty="0"/>
          </a:p>
          <a:p>
            <a:r>
              <a:rPr lang="en-US" dirty="0"/>
              <a:t>Space Heater</a:t>
            </a:r>
          </a:p>
          <a:p>
            <a:pPr marL="0" indent="0">
              <a:buNone/>
            </a:pPr>
            <a:endParaRPr lang="en-US" dirty="0"/>
          </a:p>
        </p:txBody>
      </p:sp>
      <p:sp>
        <p:nvSpPr>
          <p:cNvPr id="5" name="Content Placeholder 4">
            <a:extLst>
              <a:ext uri="{FF2B5EF4-FFF2-40B4-BE49-F238E27FC236}">
                <a16:creationId xmlns:a16="http://schemas.microsoft.com/office/drawing/2014/main" id="{FF860D22-CA61-4DCC-99F3-AAD610A3B753}"/>
              </a:ext>
            </a:extLst>
          </p:cNvPr>
          <p:cNvSpPr>
            <a:spLocks noGrp="1"/>
          </p:cNvSpPr>
          <p:nvPr>
            <p:ph sz="half" idx="2"/>
          </p:nvPr>
        </p:nvSpPr>
        <p:spPr/>
        <p:txBody>
          <a:bodyPr>
            <a:normAutofit/>
          </a:bodyPr>
          <a:lstStyle/>
          <a:p>
            <a:r>
              <a:rPr lang="en-US" dirty="0"/>
              <a:t>Holiday Lights</a:t>
            </a:r>
          </a:p>
          <a:p>
            <a:endParaRPr lang="en-US" dirty="0"/>
          </a:p>
          <a:p>
            <a:r>
              <a:rPr lang="en-US" dirty="0"/>
              <a:t>Kitchen </a:t>
            </a:r>
          </a:p>
          <a:p>
            <a:endParaRPr lang="en-US" dirty="0"/>
          </a:p>
        </p:txBody>
      </p:sp>
      <p:sp>
        <p:nvSpPr>
          <p:cNvPr id="4" name="Speech Bubble: Oval 3" descr="Hey Google. Turn on Chris and turn on Leafy and turn on Bruce.">
            <a:extLst>
              <a:ext uri="{FF2B5EF4-FFF2-40B4-BE49-F238E27FC236}">
                <a16:creationId xmlns:a16="http://schemas.microsoft.com/office/drawing/2014/main" id="{B5E66F36-E433-479F-8FEC-CD115FC1926C}"/>
              </a:ext>
            </a:extLst>
          </p:cNvPr>
          <p:cNvSpPr/>
          <p:nvPr/>
        </p:nvSpPr>
        <p:spPr>
          <a:xfrm>
            <a:off x="8242299" y="995680"/>
            <a:ext cx="2750821" cy="1802235"/>
          </a:xfrm>
          <a:prstGeom prst="wedgeEllipseCallou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40A79E5-F03C-43EB-8553-A70AA1FA059C}"/>
              </a:ext>
            </a:extLst>
          </p:cNvPr>
          <p:cNvSpPr txBox="1"/>
          <p:nvPr/>
        </p:nvSpPr>
        <p:spPr>
          <a:xfrm>
            <a:off x="8551061" y="1348183"/>
            <a:ext cx="2119987" cy="1200329"/>
          </a:xfrm>
          <a:prstGeom prst="rect">
            <a:avLst/>
          </a:prstGeom>
          <a:noFill/>
        </p:spPr>
        <p:txBody>
          <a:bodyPr wrap="square" rtlCol="0">
            <a:spAutoFit/>
          </a:bodyPr>
          <a:lstStyle/>
          <a:p>
            <a:r>
              <a:rPr lang="en-US" b="1" dirty="0"/>
              <a:t>Hey Google. Turn on Chris and turn on Leafy and turn on Bruce.</a:t>
            </a:r>
          </a:p>
        </p:txBody>
      </p:sp>
      <p:pic>
        <p:nvPicPr>
          <p:cNvPr id="8" name="Picture 7" descr="A lit up Christmas tree with presents around it">
            <a:extLst>
              <a:ext uri="{FF2B5EF4-FFF2-40B4-BE49-F238E27FC236}">
                <a16:creationId xmlns:a16="http://schemas.microsoft.com/office/drawing/2014/main" id="{B5611BBE-FF3F-42C5-8282-846DC04735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8352" y="3173064"/>
            <a:ext cx="1647328" cy="2925983"/>
          </a:xfrm>
          <a:prstGeom prst="rect">
            <a:avLst/>
          </a:prstGeom>
        </p:spPr>
      </p:pic>
      <p:sp>
        <p:nvSpPr>
          <p:cNvPr id="9" name="Speech Bubble: Oval 8" descr="Hey Google. Turn on the kitchen and start the coffee.">
            <a:extLst>
              <a:ext uri="{FF2B5EF4-FFF2-40B4-BE49-F238E27FC236}">
                <a16:creationId xmlns:a16="http://schemas.microsoft.com/office/drawing/2014/main" id="{53224B74-B010-4024-BBF6-DAEBDBF93366}"/>
              </a:ext>
            </a:extLst>
          </p:cNvPr>
          <p:cNvSpPr/>
          <p:nvPr/>
        </p:nvSpPr>
        <p:spPr>
          <a:xfrm rot="11191360">
            <a:off x="5870953" y="4944292"/>
            <a:ext cx="2723745" cy="1658683"/>
          </a:xfrm>
          <a:prstGeom prst="wedgeEllipse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2F531C2-C2C2-4004-AC2E-2C26F90287E9}"/>
              </a:ext>
            </a:extLst>
          </p:cNvPr>
          <p:cNvSpPr txBox="1"/>
          <p:nvPr/>
        </p:nvSpPr>
        <p:spPr>
          <a:xfrm rot="809272">
            <a:off x="6165401" y="5363602"/>
            <a:ext cx="2333586" cy="923330"/>
          </a:xfrm>
          <a:prstGeom prst="rect">
            <a:avLst/>
          </a:prstGeom>
          <a:noFill/>
        </p:spPr>
        <p:txBody>
          <a:bodyPr wrap="square" rtlCol="0">
            <a:spAutoFit/>
          </a:bodyPr>
          <a:lstStyle/>
          <a:p>
            <a:r>
              <a:rPr lang="en-US" b="1" dirty="0"/>
              <a:t>Hey Google. Turn on the kitchen and start the coffee. </a:t>
            </a:r>
          </a:p>
        </p:txBody>
      </p:sp>
      <p:sp>
        <p:nvSpPr>
          <p:cNvPr id="11" name="Speech Bubble: Oval 10" descr="Hey Google. I'm feeling cold.">
            <a:extLst>
              <a:ext uri="{FF2B5EF4-FFF2-40B4-BE49-F238E27FC236}">
                <a16:creationId xmlns:a16="http://schemas.microsoft.com/office/drawing/2014/main" id="{2FAFC107-1EE9-4667-808E-C7CA635AEA65}"/>
              </a:ext>
            </a:extLst>
          </p:cNvPr>
          <p:cNvSpPr/>
          <p:nvPr/>
        </p:nvSpPr>
        <p:spPr>
          <a:xfrm rot="9429455">
            <a:off x="2030648" y="4916861"/>
            <a:ext cx="2723745" cy="1658683"/>
          </a:xfrm>
          <a:prstGeom prst="wedgeEllipseCallou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F828006-4833-4C96-93E5-7C64DD2FAF53}"/>
              </a:ext>
            </a:extLst>
          </p:cNvPr>
          <p:cNvSpPr txBox="1"/>
          <p:nvPr/>
        </p:nvSpPr>
        <p:spPr>
          <a:xfrm rot="20087630">
            <a:off x="2377536" y="5423036"/>
            <a:ext cx="2029967" cy="646331"/>
          </a:xfrm>
          <a:prstGeom prst="rect">
            <a:avLst/>
          </a:prstGeom>
          <a:noFill/>
        </p:spPr>
        <p:txBody>
          <a:bodyPr wrap="square" rtlCol="0">
            <a:spAutoFit/>
          </a:bodyPr>
          <a:lstStyle/>
          <a:p>
            <a:r>
              <a:rPr lang="en-US" b="1" dirty="0"/>
              <a:t>Hey Google. I’m feeling cold.</a:t>
            </a:r>
          </a:p>
        </p:txBody>
      </p:sp>
      <p:sp>
        <p:nvSpPr>
          <p:cNvPr id="13" name="Speech Bubble: Oval 12" descr="Hey Google. Get ready for bed.">
            <a:extLst>
              <a:ext uri="{FF2B5EF4-FFF2-40B4-BE49-F238E27FC236}">
                <a16:creationId xmlns:a16="http://schemas.microsoft.com/office/drawing/2014/main" id="{99ED042B-F3BF-49BE-A329-1689C592D73F}"/>
              </a:ext>
            </a:extLst>
          </p:cNvPr>
          <p:cNvSpPr/>
          <p:nvPr/>
        </p:nvSpPr>
        <p:spPr>
          <a:xfrm rot="681825">
            <a:off x="4086415" y="1396689"/>
            <a:ext cx="2723745" cy="1658683"/>
          </a:xfrm>
          <a:prstGeom prst="wedgeEllipseCallou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86BB0D54-07E7-4E83-BC79-A301B4538D3C}"/>
              </a:ext>
            </a:extLst>
          </p:cNvPr>
          <p:cNvSpPr txBox="1"/>
          <p:nvPr/>
        </p:nvSpPr>
        <p:spPr>
          <a:xfrm rot="1239610">
            <a:off x="4399216" y="1930171"/>
            <a:ext cx="2109686" cy="646331"/>
          </a:xfrm>
          <a:prstGeom prst="rect">
            <a:avLst/>
          </a:prstGeom>
          <a:noFill/>
        </p:spPr>
        <p:txBody>
          <a:bodyPr wrap="square" rtlCol="0">
            <a:spAutoFit/>
          </a:bodyPr>
          <a:lstStyle/>
          <a:p>
            <a:r>
              <a:rPr lang="en-US" b="1" dirty="0"/>
              <a:t>Hey Google. Get ready for bed.</a:t>
            </a:r>
          </a:p>
        </p:txBody>
      </p:sp>
    </p:spTree>
    <p:extLst>
      <p:ext uri="{BB962C8B-B14F-4D97-AF65-F5344CB8AC3E}">
        <p14:creationId xmlns:p14="http://schemas.microsoft.com/office/powerpoint/2010/main" val="3930495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45BA4C-9B54-4496-821F-9E0985CA9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5E1BB9D-FAFF-4C3E-9E44-13F8FBABC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Freeform: Shape 12">
            <a:extLst>
              <a:ext uri="{FF2B5EF4-FFF2-40B4-BE49-F238E27FC236}">
                <a16:creationId xmlns:a16="http://schemas.microsoft.com/office/drawing/2014/main" id="{05B437B7-8977-4FCB-A046-84E7F8E294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30001" cy="6168789"/>
          </a:xfrm>
          <a:custGeom>
            <a:avLst/>
            <a:gdLst>
              <a:gd name="connsiteX0" fmla="*/ 0 w 11430001"/>
              <a:gd name="connsiteY0" fmla="*/ 0 h 6168789"/>
              <a:gd name="connsiteX1" fmla="*/ 5334002 w 11430001"/>
              <a:gd name="connsiteY1" fmla="*/ 0 h 6168789"/>
              <a:gd name="connsiteX2" fmla="*/ 5334002 w 11430001"/>
              <a:gd name="connsiteY2" fmla="*/ 771523 h 6168789"/>
              <a:gd name="connsiteX3" fmla="*/ 11430001 w 11430001"/>
              <a:gd name="connsiteY3" fmla="*/ 771523 h 6168789"/>
              <a:gd name="connsiteX4" fmla="*/ 11430001 w 11430001"/>
              <a:gd name="connsiteY4" fmla="*/ 6168789 h 6168789"/>
              <a:gd name="connsiteX5" fmla="*/ 0 w 11430001"/>
              <a:gd name="connsiteY5" fmla="*/ 6168789 h 616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1" h="6168789">
                <a:moveTo>
                  <a:pt x="0" y="0"/>
                </a:moveTo>
                <a:lnTo>
                  <a:pt x="5334002" y="0"/>
                </a:lnTo>
                <a:lnTo>
                  <a:pt x="5334002" y="771523"/>
                </a:lnTo>
                <a:lnTo>
                  <a:pt x="11430001" y="771523"/>
                </a:lnTo>
                <a:lnTo>
                  <a:pt x="11430001" y="6168789"/>
                </a:lnTo>
                <a:lnTo>
                  <a:pt x="0" y="6168789"/>
                </a:lnTo>
                <a:close/>
              </a:path>
            </a:pathLst>
          </a:custGeom>
          <a:ln w="762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7CB13A4-6C23-4127-948B-24F4AA171013}"/>
              </a:ext>
            </a:extLst>
          </p:cNvPr>
          <p:cNvSpPr>
            <a:spLocks noGrp="1"/>
          </p:cNvSpPr>
          <p:nvPr>
            <p:ph type="ctrTitle"/>
          </p:nvPr>
        </p:nvSpPr>
        <p:spPr>
          <a:xfrm>
            <a:off x="5990252" y="1651050"/>
            <a:ext cx="4579288" cy="2796945"/>
          </a:xfrm>
        </p:spPr>
        <p:txBody>
          <a:bodyPr>
            <a:normAutofit/>
          </a:bodyPr>
          <a:lstStyle/>
          <a:p>
            <a:pPr algn="l"/>
            <a:r>
              <a:rPr lang="en-US" dirty="0"/>
              <a:t>Home Security</a:t>
            </a:r>
          </a:p>
        </p:txBody>
      </p:sp>
      <p:pic>
        <p:nvPicPr>
          <p:cNvPr id="4" name="Graphic 3" descr="Lock with solid fill">
            <a:extLst>
              <a:ext uri="{FF2B5EF4-FFF2-40B4-BE49-F238E27FC236}">
                <a16:creationId xmlns:a16="http://schemas.microsoft.com/office/drawing/2014/main" id="{64A0DB79-4F05-4D13-B926-5842D3D7F25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p:blipFill>
        <p:spPr>
          <a:xfrm>
            <a:off x="748615" y="1137236"/>
            <a:ext cx="4579288" cy="4579288"/>
          </a:xfrm>
          <a:prstGeom prst="rect">
            <a:avLst/>
          </a:prstGeom>
        </p:spPr>
      </p:pic>
    </p:spTree>
    <p:extLst>
      <p:ext uri="{BB962C8B-B14F-4D97-AF65-F5344CB8AC3E}">
        <p14:creationId xmlns:p14="http://schemas.microsoft.com/office/powerpoint/2010/main" val="42133411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Freeform: Shape 49">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52" name="Rectangle 51">
            <a:extLst>
              <a:ext uri="{FF2B5EF4-FFF2-40B4-BE49-F238E27FC236}">
                <a16:creationId xmlns:a16="http://schemas.microsoft.com/office/drawing/2014/main" id="{220E33D0-A190-4F8A-9DB6-C531C95CA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8F26A3-400E-4073-9481-4CD663AB9DCA}"/>
              </a:ext>
            </a:extLst>
          </p:cNvPr>
          <p:cNvSpPr>
            <a:spLocks noGrp="1"/>
          </p:cNvSpPr>
          <p:nvPr>
            <p:ph type="title"/>
          </p:nvPr>
        </p:nvSpPr>
        <p:spPr>
          <a:xfrm>
            <a:off x="4019826" y="4701310"/>
            <a:ext cx="7063810" cy="1532611"/>
          </a:xfrm>
        </p:spPr>
        <p:txBody>
          <a:bodyPr vert="horz" lIns="91440" tIns="45720" rIns="91440" bIns="45720" rtlCol="0" anchor="b">
            <a:normAutofit/>
          </a:bodyPr>
          <a:lstStyle/>
          <a:p>
            <a:pPr algn="ctr"/>
            <a:r>
              <a:rPr lang="en-US" sz="4400" dirty="0"/>
              <a:t>Door Lock</a:t>
            </a:r>
          </a:p>
        </p:txBody>
      </p:sp>
      <p:pic>
        <p:nvPicPr>
          <p:cNvPr id="5" name="Content Placeholder 4" descr="A dark bronze Schlage Lock with number pad">
            <a:extLst>
              <a:ext uri="{FF2B5EF4-FFF2-40B4-BE49-F238E27FC236}">
                <a16:creationId xmlns:a16="http://schemas.microsoft.com/office/drawing/2014/main" id="{7F469FDB-E00A-4BE1-AE5B-35AC305DC33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2106" y="182793"/>
            <a:ext cx="2097159" cy="2985280"/>
          </a:xfrm>
          <a:prstGeom prst="rect">
            <a:avLst/>
          </a:prstGeom>
        </p:spPr>
      </p:pic>
      <p:pic>
        <p:nvPicPr>
          <p:cNvPr id="7" name="Picture 6" descr="A dark bronze Schlage Lock">
            <a:extLst>
              <a:ext uri="{FF2B5EF4-FFF2-40B4-BE49-F238E27FC236}">
                <a16:creationId xmlns:a16="http://schemas.microsoft.com/office/drawing/2014/main" id="{1236040A-B0E3-43F2-80B6-27357698A2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4990" y="3278909"/>
            <a:ext cx="2378158" cy="3257753"/>
          </a:xfrm>
          <a:prstGeom prst="rect">
            <a:avLst/>
          </a:prstGeom>
        </p:spPr>
      </p:pic>
      <p:pic>
        <p:nvPicPr>
          <p:cNvPr id="4" name="Picture 3" descr="Liz sits smiling in her wheelchair in front of a door wearing a navy blue T-shirt.">
            <a:extLst>
              <a:ext uri="{FF2B5EF4-FFF2-40B4-BE49-F238E27FC236}">
                <a16:creationId xmlns:a16="http://schemas.microsoft.com/office/drawing/2014/main" id="{292FAF35-5CC1-4BBE-9C72-6D07BE77DF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2722" y="2044995"/>
            <a:ext cx="5182307" cy="2915046"/>
          </a:xfrm>
          <a:prstGeom prst="rect">
            <a:avLst/>
          </a:prstGeom>
        </p:spPr>
      </p:pic>
      <p:sp>
        <p:nvSpPr>
          <p:cNvPr id="9" name="Speech Bubble: Oval 8" descr="Hey Google. Unlock the door.">
            <a:extLst>
              <a:ext uri="{FF2B5EF4-FFF2-40B4-BE49-F238E27FC236}">
                <a16:creationId xmlns:a16="http://schemas.microsoft.com/office/drawing/2014/main" id="{9A149EE9-CEA1-4AB9-B36B-7A8EB771E1C5}"/>
              </a:ext>
            </a:extLst>
          </p:cNvPr>
          <p:cNvSpPr/>
          <p:nvPr/>
        </p:nvSpPr>
        <p:spPr>
          <a:xfrm rot="460883">
            <a:off x="5321029" y="182204"/>
            <a:ext cx="2723745" cy="1658683"/>
          </a:xfrm>
          <a:prstGeom prst="wedgeEllipseCallou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7502DF5-4A65-4EC2-9347-1A3632BEF9DC}"/>
              </a:ext>
            </a:extLst>
          </p:cNvPr>
          <p:cNvSpPr txBox="1"/>
          <p:nvPr/>
        </p:nvSpPr>
        <p:spPr>
          <a:xfrm rot="771148">
            <a:off x="5640343" y="744749"/>
            <a:ext cx="2166574" cy="646331"/>
          </a:xfrm>
          <a:prstGeom prst="rect">
            <a:avLst/>
          </a:prstGeom>
          <a:noFill/>
        </p:spPr>
        <p:txBody>
          <a:bodyPr wrap="square" rtlCol="0">
            <a:spAutoFit/>
          </a:bodyPr>
          <a:lstStyle/>
          <a:p>
            <a:r>
              <a:rPr lang="en-US" b="1" dirty="0"/>
              <a:t>Hey Google! Unlock the door.</a:t>
            </a:r>
          </a:p>
        </p:txBody>
      </p:sp>
    </p:spTree>
    <p:extLst>
      <p:ext uri="{BB962C8B-B14F-4D97-AF65-F5344CB8AC3E}">
        <p14:creationId xmlns:p14="http://schemas.microsoft.com/office/powerpoint/2010/main" val="30352658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C8470-BD11-47B0-BE0F-BB19F6AECEDB}"/>
              </a:ext>
            </a:extLst>
          </p:cNvPr>
          <p:cNvSpPr>
            <a:spLocks noGrp="1"/>
          </p:cNvSpPr>
          <p:nvPr>
            <p:ph type="title"/>
          </p:nvPr>
        </p:nvSpPr>
        <p:spPr>
          <a:xfrm>
            <a:off x="1517904" y="1517904"/>
            <a:ext cx="9144000" cy="987171"/>
          </a:xfrm>
        </p:spPr>
        <p:txBody>
          <a:bodyPr>
            <a:normAutofit/>
          </a:bodyPr>
          <a:lstStyle/>
          <a:p>
            <a:r>
              <a:rPr lang="en-US" sz="4400" dirty="0"/>
              <a:t>Garage Door</a:t>
            </a:r>
          </a:p>
        </p:txBody>
      </p:sp>
      <p:pic>
        <p:nvPicPr>
          <p:cNvPr id="7" name="Content Placeholder 6" descr="Image of a garage door on a house">
            <a:extLst>
              <a:ext uri="{FF2B5EF4-FFF2-40B4-BE49-F238E27FC236}">
                <a16:creationId xmlns:a16="http://schemas.microsoft.com/office/drawing/2014/main" id="{161C404F-90C1-4915-BC10-48CBB0A272E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17904" y="2862073"/>
            <a:ext cx="6925901" cy="3196570"/>
          </a:xfrm>
        </p:spPr>
      </p:pic>
      <p:sp>
        <p:nvSpPr>
          <p:cNvPr id="8" name="Speech Bubble: Oval 7" descr="Hey Google. Ask myQ to open the garage door.">
            <a:extLst>
              <a:ext uri="{FF2B5EF4-FFF2-40B4-BE49-F238E27FC236}">
                <a16:creationId xmlns:a16="http://schemas.microsoft.com/office/drawing/2014/main" id="{CB3633C6-E19D-46C8-8AB6-3DB15F9BC8AE}"/>
              </a:ext>
            </a:extLst>
          </p:cNvPr>
          <p:cNvSpPr/>
          <p:nvPr/>
        </p:nvSpPr>
        <p:spPr>
          <a:xfrm rot="460883">
            <a:off x="8482252" y="1104997"/>
            <a:ext cx="2723745" cy="1658683"/>
          </a:xfrm>
          <a:prstGeom prst="wedgeEllipseCallou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DBA0326-A36D-4899-AA3D-0B9E67786879}"/>
              </a:ext>
            </a:extLst>
          </p:cNvPr>
          <p:cNvSpPr txBox="1"/>
          <p:nvPr/>
        </p:nvSpPr>
        <p:spPr>
          <a:xfrm rot="887521">
            <a:off x="8884434" y="1472672"/>
            <a:ext cx="2119987" cy="923330"/>
          </a:xfrm>
          <a:prstGeom prst="rect">
            <a:avLst/>
          </a:prstGeom>
          <a:noFill/>
        </p:spPr>
        <p:txBody>
          <a:bodyPr wrap="square" rtlCol="0">
            <a:spAutoFit/>
          </a:bodyPr>
          <a:lstStyle/>
          <a:p>
            <a:r>
              <a:rPr lang="en-US" b="1" dirty="0"/>
              <a:t>Hey Google. Ask </a:t>
            </a:r>
            <a:r>
              <a:rPr lang="en-US" b="1" dirty="0" err="1"/>
              <a:t>myQ</a:t>
            </a:r>
            <a:r>
              <a:rPr lang="en-US" b="1" dirty="0"/>
              <a:t> to open the garage door.</a:t>
            </a:r>
          </a:p>
        </p:txBody>
      </p:sp>
      <p:pic>
        <p:nvPicPr>
          <p:cNvPr id="1028" name="Picture 4" descr="myQ Smart Home icon">
            <a:extLst>
              <a:ext uri="{FF2B5EF4-FFF2-40B4-BE49-F238E27FC236}">
                <a16:creationId xmlns:a16="http://schemas.microsoft.com/office/drawing/2014/main" id="{01D3947B-9413-4E08-8627-7D6604E49E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9258" y="4634065"/>
            <a:ext cx="1424578" cy="1424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7046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4" name="Rectangle 23">
            <a:extLst>
              <a:ext uri="{FF2B5EF4-FFF2-40B4-BE49-F238E27FC236}">
                <a16:creationId xmlns:a16="http://schemas.microsoft.com/office/drawing/2014/main" id="{9B45BA4C-9B54-4496-821F-9E0985CA9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5E1BB9D-FAFF-4C3E-9E44-13F8FBABC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8" name="Freeform: Shape 27">
            <a:extLst>
              <a:ext uri="{FF2B5EF4-FFF2-40B4-BE49-F238E27FC236}">
                <a16:creationId xmlns:a16="http://schemas.microsoft.com/office/drawing/2014/main" id="{05B437B7-8977-4FCB-A046-84E7F8E294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30001" cy="6168789"/>
          </a:xfrm>
          <a:custGeom>
            <a:avLst/>
            <a:gdLst>
              <a:gd name="connsiteX0" fmla="*/ 0 w 11430001"/>
              <a:gd name="connsiteY0" fmla="*/ 0 h 6168789"/>
              <a:gd name="connsiteX1" fmla="*/ 5334002 w 11430001"/>
              <a:gd name="connsiteY1" fmla="*/ 0 h 6168789"/>
              <a:gd name="connsiteX2" fmla="*/ 5334002 w 11430001"/>
              <a:gd name="connsiteY2" fmla="*/ 771523 h 6168789"/>
              <a:gd name="connsiteX3" fmla="*/ 11430001 w 11430001"/>
              <a:gd name="connsiteY3" fmla="*/ 771523 h 6168789"/>
              <a:gd name="connsiteX4" fmla="*/ 11430001 w 11430001"/>
              <a:gd name="connsiteY4" fmla="*/ 6168789 h 6168789"/>
              <a:gd name="connsiteX5" fmla="*/ 0 w 11430001"/>
              <a:gd name="connsiteY5" fmla="*/ 6168789 h 616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1" h="6168789">
                <a:moveTo>
                  <a:pt x="0" y="0"/>
                </a:moveTo>
                <a:lnTo>
                  <a:pt x="5334002" y="0"/>
                </a:lnTo>
                <a:lnTo>
                  <a:pt x="5334002" y="771523"/>
                </a:lnTo>
                <a:lnTo>
                  <a:pt x="11430001" y="771523"/>
                </a:lnTo>
                <a:lnTo>
                  <a:pt x="11430001" y="6168789"/>
                </a:lnTo>
                <a:lnTo>
                  <a:pt x="0" y="6168789"/>
                </a:lnTo>
                <a:close/>
              </a:path>
            </a:pathLst>
          </a:custGeom>
          <a:ln w="762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AFD8F79-4067-4881-AFB5-F1715D2E5D7E}"/>
              </a:ext>
            </a:extLst>
          </p:cNvPr>
          <p:cNvSpPr>
            <a:spLocks noGrp="1"/>
          </p:cNvSpPr>
          <p:nvPr>
            <p:ph type="title"/>
          </p:nvPr>
        </p:nvSpPr>
        <p:spPr>
          <a:xfrm>
            <a:off x="5907227" y="1517905"/>
            <a:ext cx="4943450" cy="3906352"/>
          </a:xfrm>
        </p:spPr>
        <p:txBody>
          <a:bodyPr vert="horz" lIns="91440" tIns="45720" rIns="91440" bIns="45720" rtlCol="0" anchor="b">
            <a:normAutofit/>
          </a:bodyPr>
          <a:lstStyle/>
          <a:p>
            <a:pPr algn="r"/>
            <a:r>
              <a:rPr lang="en-US" sz="4000" cap="all" dirty="0">
                <a:solidFill>
                  <a:schemeClr val="accent6">
                    <a:lumMod val="75000"/>
                  </a:schemeClr>
                </a:solidFill>
              </a:rPr>
              <a:t>Knowledge has power and controls access to opportunity and advancement. </a:t>
            </a:r>
            <a:endParaRPr lang="en-US" sz="4000" dirty="0">
              <a:solidFill>
                <a:schemeClr val="accent6">
                  <a:lumMod val="75000"/>
                </a:schemeClr>
              </a:solidFill>
            </a:endParaRPr>
          </a:p>
        </p:txBody>
      </p:sp>
      <p:pic>
        <p:nvPicPr>
          <p:cNvPr id="4" name="Picture 3" descr="Mountains with a gold flag on top and surrounded by clouds on book art concept">
            <a:extLst>
              <a:ext uri="{FF2B5EF4-FFF2-40B4-BE49-F238E27FC236}">
                <a16:creationId xmlns:a16="http://schemas.microsoft.com/office/drawing/2014/main" id="{18CE4522-5D71-928A-A097-78EFBF4EB4EC}"/>
              </a:ext>
            </a:extLst>
          </p:cNvPr>
          <p:cNvPicPr>
            <a:picLocks noChangeAspect="1"/>
          </p:cNvPicPr>
          <p:nvPr/>
        </p:nvPicPr>
        <p:blipFill rotWithShape="1">
          <a:blip r:embed="rId2"/>
          <a:srcRect l="2811" r="7389"/>
          <a:stretch/>
        </p:blipFill>
        <p:spPr>
          <a:xfrm>
            <a:off x="748615" y="1132137"/>
            <a:ext cx="4579288" cy="4589486"/>
          </a:xfrm>
          <a:prstGeom prst="rect">
            <a:avLst/>
          </a:prstGeom>
        </p:spPr>
      </p:pic>
    </p:spTree>
    <p:extLst>
      <p:ext uri="{BB962C8B-B14F-4D97-AF65-F5344CB8AC3E}">
        <p14:creationId xmlns:p14="http://schemas.microsoft.com/office/powerpoint/2010/main" val="32506443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4" name="Rectangle 13">
            <a:extLst>
              <a:ext uri="{FF2B5EF4-FFF2-40B4-BE49-F238E27FC236}">
                <a16:creationId xmlns:a16="http://schemas.microsoft.com/office/drawing/2014/main" id="{9B45BA4C-9B54-4496-821F-9E0985CA9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E1BB9D-FAFF-4C3E-9E44-13F8FBABC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Freeform: Shape 17">
            <a:extLst>
              <a:ext uri="{FF2B5EF4-FFF2-40B4-BE49-F238E27FC236}">
                <a16:creationId xmlns:a16="http://schemas.microsoft.com/office/drawing/2014/main" id="{05B437B7-8977-4FCB-A046-84E7F8E294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30001" cy="6168789"/>
          </a:xfrm>
          <a:custGeom>
            <a:avLst/>
            <a:gdLst>
              <a:gd name="connsiteX0" fmla="*/ 0 w 11430001"/>
              <a:gd name="connsiteY0" fmla="*/ 0 h 6168789"/>
              <a:gd name="connsiteX1" fmla="*/ 5334002 w 11430001"/>
              <a:gd name="connsiteY1" fmla="*/ 0 h 6168789"/>
              <a:gd name="connsiteX2" fmla="*/ 5334002 w 11430001"/>
              <a:gd name="connsiteY2" fmla="*/ 771523 h 6168789"/>
              <a:gd name="connsiteX3" fmla="*/ 11430001 w 11430001"/>
              <a:gd name="connsiteY3" fmla="*/ 771523 h 6168789"/>
              <a:gd name="connsiteX4" fmla="*/ 11430001 w 11430001"/>
              <a:gd name="connsiteY4" fmla="*/ 6168789 h 6168789"/>
              <a:gd name="connsiteX5" fmla="*/ 0 w 11430001"/>
              <a:gd name="connsiteY5" fmla="*/ 6168789 h 616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1" h="6168789">
                <a:moveTo>
                  <a:pt x="0" y="0"/>
                </a:moveTo>
                <a:lnTo>
                  <a:pt x="5334002" y="0"/>
                </a:lnTo>
                <a:lnTo>
                  <a:pt x="5334002" y="771523"/>
                </a:lnTo>
                <a:lnTo>
                  <a:pt x="11430001" y="771523"/>
                </a:lnTo>
                <a:lnTo>
                  <a:pt x="11430001" y="6168789"/>
                </a:lnTo>
                <a:lnTo>
                  <a:pt x="0" y="6168789"/>
                </a:lnTo>
                <a:close/>
              </a:path>
            </a:pathLst>
          </a:custGeom>
          <a:ln w="762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3">
            <a:extLst>
              <a:ext uri="{FF2B5EF4-FFF2-40B4-BE49-F238E27FC236}">
                <a16:creationId xmlns:a16="http://schemas.microsoft.com/office/drawing/2014/main" id="{4DFEC506-D329-42FD-834F-DD4A6F87882E}"/>
              </a:ext>
            </a:extLst>
          </p:cNvPr>
          <p:cNvSpPr>
            <a:spLocks noGrp="1"/>
          </p:cNvSpPr>
          <p:nvPr>
            <p:ph type="title"/>
          </p:nvPr>
        </p:nvSpPr>
        <p:spPr>
          <a:xfrm>
            <a:off x="6096000" y="1628741"/>
            <a:ext cx="4579288" cy="1954968"/>
          </a:xfrm>
        </p:spPr>
        <p:txBody>
          <a:bodyPr vert="horz" lIns="91440" tIns="45720" rIns="91440" bIns="45720" rtlCol="0" anchor="b">
            <a:noAutofit/>
          </a:bodyPr>
          <a:lstStyle/>
          <a:p>
            <a:r>
              <a:rPr lang="en-US" dirty="0"/>
              <a:t>AT for </a:t>
            </a:r>
            <a:br>
              <a:rPr lang="en-US" dirty="0"/>
            </a:br>
            <a:r>
              <a:rPr lang="en-US" dirty="0"/>
              <a:t>Work</a:t>
            </a:r>
          </a:p>
        </p:txBody>
      </p:sp>
      <p:pic>
        <p:nvPicPr>
          <p:cNvPr id="9" name="Graphic 8" descr="Workforce Management">
            <a:extLst>
              <a:ext uri="{FF2B5EF4-FFF2-40B4-BE49-F238E27FC236}">
                <a16:creationId xmlns:a16="http://schemas.microsoft.com/office/drawing/2014/main" id="{3362B9E6-8310-1F69-AA69-49186C18784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8615" y="1137236"/>
            <a:ext cx="4579288" cy="4579288"/>
          </a:xfrm>
          <a:prstGeom prst="rect">
            <a:avLst/>
          </a:prstGeom>
        </p:spPr>
      </p:pic>
    </p:spTree>
    <p:extLst>
      <p:ext uri="{BB962C8B-B14F-4D97-AF65-F5344CB8AC3E}">
        <p14:creationId xmlns:p14="http://schemas.microsoft.com/office/powerpoint/2010/main" val="12667959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3" name="Rectangle 12">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867738BA-6281-40B8-B775-410D49E7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3400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365779-EE03-4743-9780-FE614A373E57}"/>
              </a:ext>
            </a:extLst>
          </p:cNvPr>
          <p:cNvSpPr>
            <a:spLocks noGrp="1"/>
          </p:cNvSpPr>
          <p:nvPr>
            <p:ph type="title"/>
          </p:nvPr>
        </p:nvSpPr>
        <p:spPr>
          <a:xfrm>
            <a:off x="761999" y="638880"/>
            <a:ext cx="4089779" cy="2028388"/>
          </a:xfrm>
        </p:spPr>
        <p:txBody>
          <a:bodyPr vert="horz" lIns="91440" tIns="45720" rIns="91440" bIns="45720" rtlCol="0" anchor="ctr">
            <a:normAutofit/>
          </a:bodyPr>
          <a:lstStyle/>
          <a:p>
            <a:r>
              <a:rPr lang="en-US" sz="4400" kern="1200" spc="-50" baseline="0" dirty="0">
                <a:solidFill>
                  <a:schemeClr val="tx1"/>
                </a:solidFill>
                <a:latin typeface="+mj-lt"/>
                <a:ea typeface="+mj-ea"/>
                <a:cs typeface="+mj-cs"/>
              </a:rPr>
              <a:t>Home Office </a:t>
            </a:r>
          </a:p>
        </p:txBody>
      </p:sp>
      <p:sp>
        <p:nvSpPr>
          <p:cNvPr id="5" name="Content Placeholder 4">
            <a:extLst>
              <a:ext uri="{FF2B5EF4-FFF2-40B4-BE49-F238E27FC236}">
                <a16:creationId xmlns:a16="http://schemas.microsoft.com/office/drawing/2014/main" id="{E2C3C113-7ACA-4C04-8C88-2BAFA6277680}"/>
              </a:ext>
            </a:extLst>
          </p:cNvPr>
          <p:cNvSpPr>
            <a:spLocks noGrp="1"/>
          </p:cNvSpPr>
          <p:nvPr>
            <p:ph sz="half" idx="2"/>
          </p:nvPr>
        </p:nvSpPr>
        <p:spPr>
          <a:xfrm>
            <a:off x="762000" y="2514600"/>
            <a:ext cx="4089779" cy="3581400"/>
          </a:xfrm>
        </p:spPr>
        <p:txBody>
          <a:bodyPr vert="horz" lIns="91440" tIns="45720" rIns="91440" bIns="45720" rtlCol="0" anchor="t">
            <a:normAutofit lnSpcReduction="10000"/>
          </a:bodyPr>
          <a:lstStyle/>
          <a:p>
            <a:pPr>
              <a:lnSpc>
                <a:spcPct val="95000"/>
              </a:lnSpc>
            </a:pPr>
            <a:r>
              <a:rPr lang="en-US" sz="2400" dirty="0"/>
              <a:t>I have everything I need to continue to be successful and thrive from home.</a:t>
            </a:r>
          </a:p>
          <a:p>
            <a:pPr lvl="1">
              <a:lnSpc>
                <a:spcPct val="95000"/>
              </a:lnSpc>
            </a:pPr>
            <a:r>
              <a:rPr lang="en-US" dirty="0"/>
              <a:t>AT</a:t>
            </a:r>
          </a:p>
          <a:p>
            <a:pPr lvl="1">
              <a:lnSpc>
                <a:spcPct val="95000"/>
              </a:lnSpc>
            </a:pPr>
            <a:r>
              <a:rPr lang="en-US" dirty="0"/>
              <a:t>Adjustable desk</a:t>
            </a:r>
          </a:p>
          <a:p>
            <a:pPr lvl="1">
              <a:lnSpc>
                <a:spcPct val="95000"/>
              </a:lnSpc>
            </a:pPr>
            <a:r>
              <a:rPr lang="en-US" dirty="0"/>
              <a:t>Dual monitors</a:t>
            </a:r>
          </a:p>
          <a:p>
            <a:pPr lvl="1">
              <a:lnSpc>
                <a:spcPct val="95000"/>
              </a:lnSpc>
            </a:pPr>
            <a:r>
              <a:rPr lang="en-US" dirty="0"/>
              <a:t>Microphones </a:t>
            </a:r>
          </a:p>
          <a:p>
            <a:pPr lvl="1">
              <a:lnSpc>
                <a:spcPct val="95000"/>
              </a:lnSpc>
            </a:pPr>
            <a:r>
              <a:rPr lang="en-US" dirty="0"/>
              <a:t>Wireless micro mouse</a:t>
            </a:r>
          </a:p>
          <a:p>
            <a:pPr lvl="1">
              <a:lnSpc>
                <a:spcPct val="95000"/>
              </a:lnSpc>
            </a:pPr>
            <a:r>
              <a:rPr lang="en-US" dirty="0"/>
              <a:t>Fresh flowers</a:t>
            </a:r>
          </a:p>
          <a:p>
            <a:pPr lvl="1">
              <a:lnSpc>
                <a:spcPct val="95000"/>
              </a:lnSpc>
            </a:pPr>
            <a:endParaRPr lang="en-US" dirty="0"/>
          </a:p>
          <a:p>
            <a:pPr lvl="1">
              <a:lnSpc>
                <a:spcPct val="95000"/>
              </a:lnSpc>
            </a:pPr>
            <a:endParaRPr lang="en-US" dirty="0"/>
          </a:p>
          <a:p>
            <a:pPr lvl="1">
              <a:lnSpc>
                <a:spcPct val="95000"/>
              </a:lnSpc>
            </a:pPr>
            <a:endParaRPr lang="en-US" dirty="0"/>
          </a:p>
        </p:txBody>
      </p:sp>
      <p:pic>
        <p:nvPicPr>
          <p:cNvPr id="6" name="Content Placeholder 5" descr="Liz sits smiling and wearing a dark red top at her home office desk. It is neatly organized with a monitor, laptop, microphone, lamp and a bouquet of flowers.">
            <a:extLst>
              <a:ext uri="{FF2B5EF4-FFF2-40B4-BE49-F238E27FC236}">
                <a16:creationId xmlns:a16="http://schemas.microsoft.com/office/drawing/2014/main" id="{F455BB9A-9B7A-471F-97CD-BB17A3810949}"/>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r="23758"/>
          <a:stretch/>
        </p:blipFill>
        <p:spPr>
          <a:xfrm>
            <a:off x="5334003" y="762000"/>
            <a:ext cx="6095997" cy="5337048"/>
          </a:xfrm>
          <a:prstGeom prst="rect">
            <a:avLst/>
          </a:prstGeom>
        </p:spPr>
      </p:pic>
    </p:spTree>
    <p:extLst>
      <p:ext uri="{BB962C8B-B14F-4D97-AF65-F5344CB8AC3E}">
        <p14:creationId xmlns:p14="http://schemas.microsoft.com/office/powerpoint/2010/main" val="5353485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Freeform: Shape 22">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32" name="Rectangle 24">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26">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4" name="Rectangle 28">
            <a:extLst>
              <a:ext uri="{FF2B5EF4-FFF2-40B4-BE49-F238E27FC236}">
                <a16:creationId xmlns:a16="http://schemas.microsoft.com/office/drawing/2014/main" id="{DB667490-DB81-488B-B0E9-A2D13C48B9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58952"/>
            <a:ext cx="10668000" cy="545592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301589-B06D-4E5B-BB22-6E5566D71DA1}"/>
              </a:ext>
            </a:extLst>
          </p:cNvPr>
          <p:cNvSpPr>
            <a:spLocks noGrp="1"/>
          </p:cNvSpPr>
          <p:nvPr>
            <p:ph type="title"/>
          </p:nvPr>
        </p:nvSpPr>
        <p:spPr>
          <a:xfrm>
            <a:off x="1517904" y="1265918"/>
            <a:ext cx="4931568" cy="1594956"/>
          </a:xfrm>
        </p:spPr>
        <p:txBody>
          <a:bodyPr vert="horz" lIns="91440" tIns="45720" rIns="91440" bIns="45720" rtlCol="0" anchor="t">
            <a:normAutofit/>
          </a:bodyPr>
          <a:lstStyle/>
          <a:p>
            <a:r>
              <a:rPr lang="en-US" sz="4400" kern="1200" spc="-50" baseline="0" dirty="0">
                <a:solidFill>
                  <a:schemeClr val="tx1"/>
                </a:solidFill>
                <a:latin typeface="+mj-lt"/>
                <a:ea typeface="+mj-ea"/>
                <a:cs typeface="+mj-cs"/>
              </a:rPr>
              <a:t>Voice Dictation and Microphone </a:t>
            </a:r>
          </a:p>
        </p:txBody>
      </p:sp>
      <p:sp>
        <p:nvSpPr>
          <p:cNvPr id="3" name="Content Placeholder 2">
            <a:extLst>
              <a:ext uri="{FF2B5EF4-FFF2-40B4-BE49-F238E27FC236}">
                <a16:creationId xmlns:a16="http://schemas.microsoft.com/office/drawing/2014/main" id="{A22A408F-9783-4A9B-9C10-BE15A335D268}"/>
              </a:ext>
            </a:extLst>
          </p:cNvPr>
          <p:cNvSpPr>
            <a:spLocks noGrp="1"/>
          </p:cNvSpPr>
          <p:nvPr>
            <p:ph sz="half" idx="2"/>
          </p:nvPr>
        </p:nvSpPr>
        <p:spPr>
          <a:xfrm>
            <a:off x="1517904" y="2970222"/>
            <a:ext cx="4512857" cy="3128825"/>
          </a:xfrm>
        </p:spPr>
        <p:txBody>
          <a:bodyPr vert="horz" lIns="91440" tIns="45720" rIns="91440" bIns="45720" rtlCol="0">
            <a:normAutofit/>
          </a:bodyPr>
          <a:lstStyle/>
          <a:p>
            <a:pPr>
              <a:lnSpc>
                <a:spcPct val="95000"/>
              </a:lnSpc>
            </a:pPr>
            <a:r>
              <a:rPr lang="en-US" sz="2400" dirty="0"/>
              <a:t>Easy, short training </a:t>
            </a:r>
          </a:p>
          <a:p>
            <a:pPr>
              <a:lnSpc>
                <a:spcPct val="95000"/>
              </a:lnSpc>
            </a:pPr>
            <a:r>
              <a:rPr lang="en-US" sz="2400" dirty="0"/>
              <a:t>80 to 120 words per minute </a:t>
            </a:r>
          </a:p>
          <a:p>
            <a:pPr>
              <a:lnSpc>
                <a:spcPct val="95000"/>
              </a:lnSpc>
            </a:pPr>
            <a:r>
              <a:rPr lang="en-US" sz="2400" dirty="0"/>
              <a:t>Connects with the timing of your thoughts </a:t>
            </a:r>
          </a:p>
          <a:p>
            <a:pPr>
              <a:lnSpc>
                <a:spcPct val="95000"/>
              </a:lnSpc>
            </a:pPr>
            <a:r>
              <a:rPr lang="en-US" sz="2400" dirty="0"/>
              <a:t>Open documents </a:t>
            </a:r>
          </a:p>
          <a:p>
            <a:pPr>
              <a:lnSpc>
                <a:spcPct val="95000"/>
              </a:lnSpc>
            </a:pPr>
            <a:r>
              <a:rPr lang="en-US" sz="2400" dirty="0"/>
              <a:t>Access the internet </a:t>
            </a:r>
          </a:p>
          <a:p>
            <a:pPr>
              <a:lnSpc>
                <a:spcPct val="95000"/>
              </a:lnSpc>
            </a:pPr>
            <a:r>
              <a:rPr lang="en-US" sz="2400" dirty="0"/>
              <a:t>Mouse controls</a:t>
            </a:r>
          </a:p>
        </p:txBody>
      </p:sp>
      <p:pic>
        <p:nvPicPr>
          <p:cNvPr id="5" name="Content Placeholder 4" descr="Nuance Dragon Professional Individual">
            <a:extLst>
              <a:ext uri="{FF2B5EF4-FFF2-40B4-BE49-F238E27FC236}">
                <a16:creationId xmlns:a16="http://schemas.microsoft.com/office/drawing/2014/main" id="{00BDAF3F-48F6-4FE0-AD05-961DD068F1D4}"/>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6807" b="13480"/>
          <a:stretch/>
        </p:blipFill>
        <p:spPr>
          <a:xfrm>
            <a:off x="7211472" y="1517903"/>
            <a:ext cx="3132625" cy="2149686"/>
          </a:xfrm>
          <a:prstGeom prst="rect">
            <a:avLst/>
          </a:prstGeom>
        </p:spPr>
      </p:pic>
      <p:pic>
        <p:nvPicPr>
          <p:cNvPr id="7" name="Picture 6" descr="Blue Snowball Microphone on tripod">
            <a:extLst>
              <a:ext uri="{FF2B5EF4-FFF2-40B4-BE49-F238E27FC236}">
                <a16:creationId xmlns:a16="http://schemas.microsoft.com/office/drawing/2014/main" id="{6128EB71-0C03-4570-8CA7-EB1A148B7117}"/>
              </a:ext>
            </a:extLst>
          </p:cNvPr>
          <p:cNvPicPr>
            <a:picLocks noChangeAspect="1"/>
          </p:cNvPicPr>
          <p:nvPr/>
        </p:nvPicPr>
        <p:blipFill rotWithShape="1">
          <a:blip r:embed="rId3">
            <a:extLst>
              <a:ext uri="{28A0092B-C50C-407E-A947-70E740481C1C}">
                <a14:useLocalDpi xmlns:a14="http://schemas.microsoft.com/office/drawing/2010/main" val="0"/>
              </a:ext>
            </a:extLst>
          </a:blip>
          <a:srcRect r="-4" b="4464"/>
          <a:stretch/>
        </p:blipFill>
        <p:spPr>
          <a:xfrm>
            <a:off x="7252232" y="3988993"/>
            <a:ext cx="3051102" cy="2091358"/>
          </a:xfrm>
          <a:prstGeom prst="rect">
            <a:avLst/>
          </a:prstGeom>
        </p:spPr>
      </p:pic>
    </p:spTree>
    <p:extLst>
      <p:ext uri="{BB962C8B-B14F-4D97-AF65-F5344CB8AC3E}">
        <p14:creationId xmlns:p14="http://schemas.microsoft.com/office/powerpoint/2010/main" val="5816018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Button Switch</a:t>
            </a:r>
          </a:p>
        </p:txBody>
      </p:sp>
      <p:sp>
        <p:nvSpPr>
          <p:cNvPr id="3" name="Content Placeholder 2"/>
          <p:cNvSpPr>
            <a:spLocks noGrp="1"/>
          </p:cNvSpPr>
          <p:nvPr>
            <p:ph sz="half" idx="1"/>
          </p:nvPr>
        </p:nvSpPr>
        <p:spPr>
          <a:xfrm>
            <a:off x="1517903" y="2980944"/>
            <a:ext cx="5673009" cy="3118104"/>
          </a:xfrm>
        </p:spPr>
        <p:txBody>
          <a:bodyPr>
            <a:normAutofit fontScale="92500" lnSpcReduction="20000"/>
          </a:bodyPr>
          <a:lstStyle/>
          <a:p>
            <a:r>
              <a:rPr lang="en-US" dirty="0"/>
              <a:t>The ASL 305 Button Switch is a momentary switch. </a:t>
            </a:r>
          </a:p>
          <a:p>
            <a:r>
              <a:rPr lang="en-US" dirty="0"/>
              <a:t>Activation button the size of a dime</a:t>
            </a:r>
          </a:p>
          <a:p>
            <a:r>
              <a:rPr lang="en-US" dirty="0"/>
              <a:t>Requires medium force for activation.</a:t>
            </a:r>
          </a:p>
          <a:p>
            <a:r>
              <a:rPr lang="en-US" dirty="0"/>
              <a:t>Enables easy access to multiple wheelchair functions (tilt, recline, power legs, elevate, etc.)</a:t>
            </a:r>
          </a:p>
        </p:txBody>
      </p:sp>
      <p:pic>
        <p:nvPicPr>
          <p:cNvPr id="4" name="Picture 3" descr="Adaptive switch labs black button switch"/>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94857" y="2862072"/>
            <a:ext cx="3580925" cy="2667000"/>
          </a:xfrm>
          <a:prstGeom prst="rect">
            <a:avLst/>
          </a:prstGeom>
          <a:ln>
            <a:solidFill>
              <a:schemeClr val="bg1">
                <a:lumMod val="85000"/>
              </a:schemeClr>
            </a:solidFill>
          </a:ln>
        </p:spPr>
      </p:pic>
    </p:spTree>
    <p:extLst>
      <p:ext uri="{BB962C8B-B14F-4D97-AF65-F5344CB8AC3E}">
        <p14:creationId xmlns:p14="http://schemas.microsoft.com/office/powerpoint/2010/main" val="7206500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Freeform: Shape 13">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3" name="Rectangle 15">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1" y="4712764"/>
            <a:ext cx="5012266" cy="1700417"/>
          </a:xfrm>
        </p:spPr>
        <p:txBody>
          <a:bodyPr vert="horz" lIns="91440" tIns="45720" rIns="91440" bIns="45720" rtlCol="0" anchor="t">
            <a:normAutofit/>
          </a:bodyPr>
          <a:lstStyle/>
          <a:p>
            <a:r>
              <a:rPr lang="en-US" sz="4400" kern="1200" spc="-50" baseline="0" dirty="0">
                <a:solidFill>
                  <a:schemeClr val="tx1"/>
                </a:solidFill>
                <a:latin typeface="+mj-lt"/>
                <a:ea typeface="+mj-ea"/>
                <a:cs typeface="+mj-cs"/>
              </a:rPr>
              <a:t>Joystick Access </a:t>
            </a:r>
            <a:br>
              <a:rPr lang="en-US" sz="4400" kern="1200" spc="-50" baseline="0" dirty="0">
                <a:solidFill>
                  <a:schemeClr val="tx1"/>
                </a:solidFill>
                <a:latin typeface="+mj-lt"/>
                <a:ea typeface="+mj-ea"/>
                <a:cs typeface="+mj-cs"/>
              </a:rPr>
            </a:br>
            <a:r>
              <a:rPr lang="en-US" sz="4400" kern="1200" spc="-50" baseline="0" dirty="0">
                <a:solidFill>
                  <a:schemeClr val="tx1"/>
                </a:solidFill>
                <a:latin typeface="+mj-lt"/>
                <a:ea typeface="+mj-ea"/>
                <a:cs typeface="+mj-cs"/>
              </a:rPr>
              <a:t>Ultra Light Switch</a:t>
            </a:r>
          </a:p>
        </p:txBody>
      </p:sp>
      <p:pic>
        <p:nvPicPr>
          <p:cNvPr id="9" name="Picture 8" descr="Joystick and ultra light switch">
            <a:extLst>
              <a:ext uri="{FF2B5EF4-FFF2-40B4-BE49-F238E27FC236}">
                <a16:creationId xmlns:a16="http://schemas.microsoft.com/office/drawing/2014/main" id="{BA641323-B1BF-42FE-84F6-012077484530}"/>
              </a:ext>
            </a:extLst>
          </p:cNvPr>
          <p:cNvPicPr>
            <a:picLocks noChangeAspect="1"/>
          </p:cNvPicPr>
          <p:nvPr/>
        </p:nvPicPr>
        <p:blipFill rotWithShape="1">
          <a:blip r:embed="rId2">
            <a:extLst>
              <a:ext uri="{28A0092B-C50C-407E-A947-70E740481C1C}">
                <a14:useLocalDpi xmlns:a14="http://schemas.microsoft.com/office/drawing/2010/main" val="0"/>
              </a:ext>
            </a:extLst>
          </a:blip>
          <a:srcRect t="36201" b="12019"/>
          <a:stretch/>
        </p:blipFill>
        <p:spPr>
          <a:xfrm>
            <a:off x="20" y="40897"/>
            <a:ext cx="6095979" cy="4208678"/>
          </a:xfrm>
          <a:prstGeom prst="rect">
            <a:avLst/>
          </a:prstGeom>
        </p:spPr>
      </p:pic>
      <p:pic>
        <p:nvPicPr>
          <p:cNvPr id="4" name="Picture 3" descr="Adaptive switch labs ultra light switch"/>
          <p:cNvPicPr>
            <a:picLocks noChangeAspect="1"/>
          </p:cNvPicPr>
          <p:nvPr/>
        </p:nvPicPr>
        <p:blipFill rotWithShape="1">
          <a:blip r:embed="rId3">
            <a:extLst>
              <a:ext uri="{28A0092B-C50C-407E-A947-70E740481C1C}">
                <a14:useLocalDpi xmlns:a14="http://schemas.microsoft.com/office/drawing/2010/main"/>
              </a:ext>
            </a:extLst>
          </a:blip>
          <a:srcRect t="23621" b="7124"/>
          <a:stretch/>
        </p:blipFill>
        <p:spPr>
          <a:xfrm>
            <a:off x="6095999" y="-55408"/>
            <a:ext cx="6095999" cy="4208678"/>
          </a:xfrm>
          <a:prstGeom prst="rect">
            <a:avLst/>
          </a:prstGeom>
        </p:spPr>
      </p:pic>
      <p:sp>
        <p:nvSpPr>
          <p:cNvPr id="3" name="Content Placeholder 2"/>
          <p:cNvSpPr>
            <a:spLocks noGrp="1"/>
          </p:cNvSpPr>
          <p:nvPr>
            <p:ph sz="half" idx="1"/>
          </p:nvPr>
        </p:nvSpPr>
        <p:spPr>
          <a:xfrm>
            <a:off x="6417734" y="4507344"/>
            <a:ext cx="5257030" cy="2213495"/>
          </a:xfrm>
        </p:spPr>
        <p:txBody>
          <a:bodyPr vert="horz" lIns="91440" tIns="45720" rIns="91440" bIns="45720" rtlCol="0" anchor="t">
            <a:normAutofit/>
          </a:bodyPr>
          <a:lstStyle/>
          <a:p>
            <a:pPr>
              <a:lnSpc>
                <a:spcPct val="95000"/>
              </a:lnSpc>
            </a:pPr>
            <a:r>
              <a:rPr lang="en-US" sz="2400" dirty="0">
                <a:solidFill>
                  <a:schemeClr val="accent3">
                    <a:lumMod val="75000"/>
                  </a:schemeClr>
                </a:solidFill>
              </a:rPr>
              <a:t>The ASL 314 Ultra Light Switch has a very light activation force and low profile. </a:t>
            </a:r>
          </a:p>
          <a:p>
            <a:pPr>
              <a:lnSpc>
                <a:spcPct val="95000"/>
              </a:lnSpc>
            </a:pPr>
            <a:r>
              <a:rPr lang="en-US" sz="2400" dirty="0">
                <a:solidFill>
                  <a:schemeClr val="accent3">
                    <a:lumMod val="75000"/>
                  </a:schemeClr>
                </a:solidFill>
              </a:rPr>
              <a:t>Ideal for people with limited movement or weakness. </a:t>
            </a:r>
          </a:p>
        </p:txBody>
      </p:sp>
    </p:spTree>
    <p:extLst>
      <p:ext uri="{BB962C8B-B14F-4D97-AF65-F5344CB8AC3E}">
        <p14:creationId xmlns:p14="http://schemas.microsoft.com/office/powerpoint/2010/main" val="40764705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2">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1" y="755650"/>
            <a:ext cx="4077854" cy="1345115"/>
          </a:xfrm>
        </p:spPr>
        <p:txBody>
          <a:bodyPr>
            <a:noAutofit/>
          </a:bodyPr>
          <a:lstStyle/>
          <a:p>
            <a:r>
              <a:rPr lang="en-US" sz="4400" dirty="0"/>
              <a:t>Telepresence Robot</a:t>
            </a:r>
          </a:p>
        </p:txBody>
      </p:sp>
      <p:sp>
        <p:nvSpPr>
          <p:cNvPr id="3" name="Content Placeholder 2"/>
          <p:cNvSpPr>
            <a:spLocks noGrp="1"/>
          </p:cNvSpPr>
          <p:nvPr>
            <p:ph idx="1"/>
          </p:nvPr>
        </p:nvSpPr>
        <p:spPr>
          <a:xfrm>
            <a:off x="762001" y="2364987"/>
            <a:ext cx="4285487" cy="3884983"/>
          </a:xfrm>
        </p:spPr>
        <p:txBody>
          <a:bodyPr>
            <a:normAutofit/>
          </a:bodyPr>
          <a:lstStyle/>
          <a:p>
            <a:pPr marL="342900" indent="-342900">
              <a:lnSpc>
                <a:spcPct val="95000"/>
              </a:lnSpc>
              <a:buFont typeface="Arial" panose="020B0604020202020204" pitchFamily="34" charset="0"/>
              <a:buChar char="•"/>
            </a:pPr>
            <a:r>
              <a:rPr lang="en-US" sz="2200" dirty="0"/>
              <a:t>Stay in one location while visiting another</a:t>
            </a:r>
          </a:p>
          <a:p>
            <a:pPr marL="342900" indent="-342900">
              <a:lnSpc>
                <a:spcPct val="95000"/>
              </a:lnSpc>
              <a:buFont typeface="Arial" panose="020B0604020202020204" pitchFamily="34" charset="0"/>
              <a:buChar char="•"/>
            </a:pPr>
            <a:r>
              <a:rPr lang="en-US" sz="2200" dirty="0"/>
              <a:t>The freedom to move around as if you’re there</a:t>
            </a:r>
          </a:p>
          <a:p>
            <a:pPr marL="342900" indent="-342900">
              <a:lnSpc>
                <a:spcPct val="95000"/>
              </a:lnSpc>
              <a:buFont typeface="Arial" panose="020B0604020202020204" pitchFamily="34" charset="0"/>
              <a:buChar char="•"/>
            </a:pPr>
            <a:r>
              <a:rPr lang="en-US" sz="2200" dirty="0"/>
              <a:t>Reduces travel expenses</a:t>
            </a:r>
          </a:p>
          <a:p>
            <a:pPr marL="342900" indent="-342900">
              <a:lnSpc>
                <a:spcPct val="95000"/>
              </a:lnSpc>
              <a:buFont typeface="Arial" panose="020B0604020202020204" pitchFamily="34" charset="0"/>
              <a:buChar char="•"/>
            </a:pPr>
            <a:r>
              <a:rPr lang="en-US" sz="2200" dirty="0"/>
              <a:t>School</a:t>
            </a:r>
          </a:p>
          <a:p>
            <a:pPr marL="342900" indent="-342900">
              <a:lnSpc>
                <a:spcPct val="95000"/>
              </a:lnSpc>
              <a:buFont typeface="Arial" panose="020B0604020202020204" pitchFamily="34" charset="0"/>
              <a:buChar char="•"/>
            </a:pPr>
            <a:r>
              <a:rPr lang="en-US" sz="2200" dirty="0"/>
              <a:t>Hospital and other medical settings</a:t>
            </a:r>
          </a:p>
          <a:p>
            <a:pPr marL="342900" indent="-342900">
              <a:lnSpc>
                <a:spcPct val="95000"/>
              </a:lnSpc>
              <a:buFont typeface="Arial" panose="020B0604020202020204" pitchFamily="34" charset="0"/>
              <a:buChar char="•"/>
            </a:pPr>
            <a:r>
              <a:rPr lang="en-US" sz="2200" dirty="0"/>
              <a:t>Work remotely</a:t>
            </a:r>
          </a:p>
        </p:txBody>
      </p:sp>
      <p:pic>
        <p:nvPicPr>
          <p:cNvPr id="8" name="Picture 7" descr="People with disabilities in the workplace using Vgo website screenshot"/>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52744" y="1739548"/>
            <a:ext cx="5612562" cy="4083138"/>
          </a:xfrm>
          <a:prstGeom prst="rect">
            <a:avLst/>
          </a:prstGeom>
        </p:spPr>
      </p:pic>
    </p:spTree>
    <p:extLst>
      <p:ext uri="{BB962C8B-B14F-4D97-AF65-F5344CB8AC3E}">
        <p14:creationId xmlns:p14="http://schemas.microsoft.com/office/powerpoint/2010/main" val="32369543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9" name="Rectangle 28">
            <a:extLst>
              <a:ext uri="{FF2B5EF4-FFF2-40B4-BE49-F238E27FC236}">
                <a16:creationId xmlns:a16="http://schemas.microsoft.com/office/drawing/2014/main" id="{BC4A0336-662C-41C3-8DC8-3104A16947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E33034-FBB1-4EDD-A284-6747E9CD4B2A}"/>
              </a:ext>
            </a:extLst>
          </p:cNvPr>
          <p:cNvSpPr>
            <a:spLocks noGrp="1"/>
          </p:cNvSpPr>
          <p:nvPr>
            <p:ph type="title"/>
          </p:nvPr>
        </p:nvSpPr>
        <p:spPr>
          <a:xfrm>
            <a:off x="8170652" y="1524001"/>
            <a:ext cx="3044952" cy="4572000"/>
          </a:xfrm>
        </p:spPr>
        <p:txBody>
          <a:bodyPr anchor="ctr">
            <a:normAutofit/>
          </a:bodyPr>
          <a:lstStyle/>
          <a:p>
            <a:r>
              <a:rPr lang="en-US" sz="4400" dirty="0"/>
              <a:t>Flexible Work Practices</a:t>
            </a:r>
          </a:p>
        </p:txBody>
      </p:sp>
      <p:graphicFrame>
        <p:nvGraphicFramePr>
          <p:cNvPr id="5" name="Content Placeholder 2" descr="Studies show that employees are more satisfied and effective when they get to decide when, where, and how they work.&#10;Technology is the fuel that enables these trends to grow.&#10;Mobile devices, the cloud, collaborative software, and other advances allow for greater flexibility outside of the physical office space.">
            <a:extLst>
              <a:ext uri="{FF2B5EF4-FFF2-40B4-BE49-F238E27FC236}">
                <a16:creationId xmlns:a16="http://schemas.microsoft.com/office/drawing/2014/main" id="{EC7177BC-FB60-5378-04B3-F27FBF3C9544}"/>
              </a:ext>
            </a:extLst>
          </p:cNvPr>
          <p:cNvGraphicFramePr>
            <a:graphicFrameLocks noGrp="1"/>
          </p:cNvGraphicFramePr>
          <p:nvPr>
            <p:ph idx="1"/>
            <p:extLst>
              <p:ext uri="{D42A27DB-BD31-4B8C-83A1-F6EECF244321}">
                <p14:modId xmlns:p14="http://schemas.microsoft.com/office/powerpoint/2010/main" val="1691408323"/>
              </p:ext>
            </p:extLst>
          </p:nvPr>
        </p:nvGraphicFramePr>
        <p:xfrm>
          <a:off x="1388186" y="822960"/>
          <a:ext cx="5806069" cy="52730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307632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65CDAFE1-059B-49EF-8E73-47DED29BD7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30000" cy="6105523"/>
          </a:xfrm>
          <a:custGeom>
            <a:avLst/>
            <a:gdLst>
              <a:gd name="connsiteX0" fmla="*/ 0 w 11430000"/>
              <a:gd name="connsiteY0" fmla="*/ 0 h 6105523"/>
              <a:gd name="connsiteX1" fmla="*/ 7267575 w 11430000"/>
              <a:gd name="connsiteY1" fmla="*/ 0 h 6105523"/>
              <a:gd name="connsiteX2" fmla="*/ 7267575 w 11430000"/>
              <a:gd name="connsiteY2" fmla="*/ 762000 h 6105523"/>
              <a:gd name="connsiteX3" fmla="*/ 11430000 w 11430000"/>
              <a:gd name="connsiteY3" fmla="*/ 762000 h 6105523"/>
              <a:gd name="connsiteX4" fmla="*/ 11430000 w 11430000"/>
              <a:gd name="connsiteY4" fmla="*/ 6105523 h 6105523"/>
              <a:gd name="connsiteX5" fmla="*/ 7267575 w 11430000"/>
              <a:gd name="connsiteY5" fmla="*/ 6105523 h 6105523"/>
              <a:gd name="connsiteX6" fmla="*/ 5334000 w 11430000"/>
              <a:gd name="connsiteY6" fmla="*/ 6105523 h 6105523"/>
              <a:gd name="connsiteX7" fmla="*/ 0 w 11430000"/>
              <a:gd name="connsiteY7" fmla="*/ 6105523 h 610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30000" h="6105523">
                <a:moveTo>
                  <a:pt x="0" y="0"/>
                </a:moveTo>
                <a:lnTo>
                  <a:pt x="7267575" y="0"/>
                </a:lnTo>
                <a:lnTo>
                  <a:pt x="7267575" y="762000"/>
                </a:lnTo>
                <a:lnTo>
                  <a:pt x="11430000" y="762000"/>
                </a:lnTo>
                <a:lnTo>
                  <a:pt x="11430000" y="6105523"/>
                </a:lnTo>
                <a:lnTo>
                  <a:pt x="7267575" y="6105523"/>
                </a:lnTo>
                <a:lnTo>
                  <a:pt x="5334000" y="6105523"/>
                </a:lnTo>
                <a:lnTo>
                  <a:pt x="0" y="6105523"/>
                </a:lnTo>
                <a:close/>
              </a:path>
            </a:pathLst>
          </a:custGeom>
          <a:ln w="762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054A3B7-7A12-4438-82E3-BB3E6450DD50}"/>
              </a:ext>
            </a:extLst>
          </p:cNvPr>
          <p:cNvSpPr>
            <a:spLocks noGrp="1"/>
          </p:cNvSpPr>
          <p:nvPr>
            <p:ph type="title"/>
          </p:nvPr>
        </p:nvSpPr>
        <p:spPr>
          <a:xfrm>
            <a:off x="762000" y="1517903"/>
            <a:ext cx="9899904" cy="1345115"/>
          </a:xfrm>
        </p:spPr>
        <p:txBody>
          <a:bodyPr>
            <a:normAutofit/>
          </a:bodyPr>
          <a:lstStyle/>
          <a:p>
            <a:r>
              <a:rPr lang="en-US" sz="4400" dirty="0"/>
              <a:t>The Battle to Work from Home</a:t>
            </a:r>
          </a:p>
        </p:txBody>
      </p:sp>
      <p:sp>
        <p:nvSpPr>
          <p:cNvPr id="3" name="Content Placeholder 2">
            <a:extLst>
              <a:ext uri="{FF2B5EF4-FFF2-40B4-BE49-F238E27FC236}">
                <a16:creationId xmlns:a16="http://schemas.microsoft.com/office/drawing/2014/main" id="{4195A42D-FD2A-4F8D-9E5D-799D52432CBD}"/>
              </a:ext>
            </a:extLst>
          </p:cNvPr>
          <p:cNvSpPr>
            <a:spLocks noGrp="1"/>
          </p:cNvSpPr>
          <p:nvPr>
            <p:ph idx="1"/>
          </p:nvPr>
        </p:nvSpPr>
        <p:spPr>
          <a:xfrm>
            <a:off x="762000" y="2609850"/>
            <a:ext cx="9899904" cy="3578514"/>
          </a:xfrm>
        </p:spPr>
        <p:txBody>
          <a:bodyPr>
            <a:normAutofit/>
          </a:bodyPr>
          <a:lstStyle/>
          <a:p>
            <a:r>
              <a:rPr lang="en-US" sz="2400" dirty="0"/>
              <a:t>Fought for 20 years</a:t>
            </a:r>
          </a:p>
          <a:p>
            <a:r>
              <a:rPr lang="en-US" sz="2400" dirty="0"/>
              <a:t>Constantly having to prove myself, by documenting daily tasks</a:t>
            </a:r>
          </a:p>
          <a:p>
            <a:r>
              <a:rPr lang="en-US" sz="2400" dirty="0"/>
              <a:t>Asked intimate questions about bathroom </a:t>
            </a:r>
          </a:p>
          <a:p>
            <a:r>
              <a:rPr lang="en-US" sz="2400" dirty="0"/>
              <a:t>Under pressure to go above and beyond </a:t>
            </a:r>
          </a:p>
          <a:p>
            <a:r>
              <a:rPr lang="en-US" sz="2400" dirty="0"/>
              <a:t>The dynamics changed when it affected </a:t>
            </a:r>
            <a:r>
              <a:rPr lang="en-US" sz="2400" b="1" dirty="0"/>
              <a:t>everyone</a:t>
            </a:r>
            <a:r>
              <a:rPr lang="en-US" sz="2400" dirty="0"/>
              <a:t> (COVID-19)</a:t>
            </a:r>
          </a:p>
        </p:txBody>
      </p:sp>
    </p:spTree>
    <p:extLst>
      <p:ext uri="{BB962C8B-B14F-4D97-AF65-F5344CB8AC3E}">
        <p14:creationId xmlns:p14="http://schemas.microsoft.com/office/powerpoint/2010/main" val="8994423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EED21-5E06-43C5-8EF1-7DEB5502341D}"/>
              </a:ext>
            </a:extLst>
          </p:cNvPr>
          <p:cNvSpPr>
            <a:spLocks noGrp="1"/>
          </p:cNvSpPr>
          <p:nvPr>
            <p:ph type="title"/>
          </p:nvPr>
        </p:nvSpPr>
        <p:spPr>
          <a:xfrm>
            <a:off x="957309" y="882073"/>
            <a:ext cx="10113234" cy="1325563"/>
          </a:xfrm>
        </p:spPr>
        <p:txBody>
          <a:bodyPr vert="horz" lIns="91440" tIns="45720" rIns="91440" bIns="45720" rtlCol="0" anchor="ctr">
            <a:noAutofit/>
          </a:bodyPr>
          <a:lstStyle/>
          <a:p>
            <a:pPr algn="ctr"/>
            <a:r>
              <a:rPr lang="en-US" sz="4400" dirty="0">
                <a:latin typeface="+mj-lt"/>
                <a:ea typeface="+mj-ea"/>
                <a:cs typeface="+mj-cs"/>
              </a:rPr>
              <a:t>The Importance of Understanding Disability</a:t>
            </a:r>
          </a:p>
        </p:txBody>
      </p:sp>
      <p:sp>
        <p:nvSpPr>
          <p:cNvPr id="3" name="Content Placeholder 2">
            <a:extLst>
              <a:ext uri="{FF2B5EF4-FFF2-40B4-BE49-F238E27FC236}">
                <a16:creationId xmlns:a16="http://schemas.microsoft.com/office/drawing/2014/main" id="{DA8E7CF0-927B-4205-A357-60B5CC8B2AE3}"/>
              </a:ext>
            </a:extLst>
          </p:cNvPr>
          <p:cNvSpPr>
            <a:spLocks noGrp="1"/>
          </p:cNvSpPr>
          <p:nvPr>
            <p:ph sz="half" idx="1"/>
          </p:nvPr>
        </p:nvSpPr>
        <p:spPr>
          <a:xfrm>
            <a:off x="957309" y="2426800"/>
            <a:ext cx="5250451" cy="3549127"/>
          </a:xfrm>
        </p:spPr>
        <p:txBody>
          <a:bodyPr vert="horz" lIns="91440" tIns="45720" rIns="91440" bIns="45720" rtlCol="0" anchor="t">
            <a:normAutofit/>
          </a:bodyPr>
          <a:lstStyle/>
          <a:p>
            <a:r>
              <a:rPr lang="en-US" sz="2400" dirty="0">
                <a:solidFill>
                  <a:schemeClr val="tx1"/>
                </a:solidFill>
                <a:ea typeface="+mn-ea"/>
                <a:cs typeface="+mn-cs"/>
              </a:rPr>
              <a:t>There are more than one billion people with disabilities in the world who must overcome challenges every day, including stigmatization. </a:t>
            </a:r>
          </a:p>
          <a:p>
            <a:r>
              <a:rPr lang="en-US" sz="2400" dirty="0">
                <a:solidFill>
                  <a:schemeClr val="tx1"/>
                </a:solidFill>
                <a:ea typeface="+mn-ea"/>
                <a:cs typeface="+mn-cs"/>
              </a:rPr>
              <a:t>As a society, we are all different and must recognize the importance of acceptance. </a:t>
            </a:r>
          </a:p>
        </p:txBody>
      </p:sp>
      <p:sp>
        <p:nvSpPr>
          <p:cNvPr id="5" name="Content Placeholder 4">
            <a:extLst>
              <a:ext uri="{FF2B5EF4-FFF2-40B4-BE49-F238E27FC236}">
                <a16:creationId xmlns:a16="http://schemas.microsoft.com/office/drawing/2014/main" id="{2E83D69F-C477-4F8E-A89B-E5EA9E9D81D4}"/>
              </a:ext>
            </a:extLst>
          </p:cNvPr>
          <p:cNvSpPr>
            <a:spLocks noGrp="1"/>
          </p:cNvSpPr>
          <p:nvPr>
            <p:ph sz="half" idx="2"/>
          </p:nvPr>
        </p:nvSpPr>
        <p:spPr>
          <a:xfrm>
            <a:off x="6446982" y="2309091"/>
            <a:ext cx="4623561" cy="3745583"/>
          </a:xfrm>
          <a:custGeom>
            <a:avLst/>
            <a:gdLst>
              <a:gd name="connsiteX0" fmla="*/ 0 w 4623561"/>
              <a:gd name="connsiteY0" fmla="*/ 0 h 3745583"/>
              <a:gd name="connsiteX1" fmla="*/ 752980 w 4623561"/>
              <a:gd name="connsiteY1" fmla="*/ 0 h 3745583"/>
              <a:gd name="connsiteX2" fmla="*/ 1505960 w 4623561"/>
              <a:gd name="connsiteY2" fmla="*/ 0 h 3745583"/>
              <a:gd name="connsiteX3" fmla="*/ 2027762 w 4623561"/>
              <a:gd name="connsiteY3" fmla="*/ 0 h 3745583"/>
              <a:gd name="connsiteX4" fmla="*/ 2595799 w 4623561"/>
              <a:gd name="connsiteY4" fmla="*/ 0 h 3745583"/>
              <a:gd name="connsiteX5" fmla="*/ 3163837 w 4623561"/>
              <a:gd name="connsiteY5" fmla="*/ 0 h 3745583"/>
              <a:gd name="connsiteX6" fmla="*/ 3731874 w 4623561"/>
              <a:gd name="connsiteY6" fmla="*/ 0 h 3745583"/>
              <a:gd name="connsiteX7" fmla="*/ 4623561 w 4623561"/>
              <a:gd name="connsiteY7" fmla="*/ 0 h 3745583"/>
              <a:gd name="connsiteX8" fmla="*/ 4623561 w 4623561"/>
              <a:gd name="connsiteY8" fmla="*/ 511896 h 3745583"/>
              <a:gd name="connsiteX9" fmla="*/ 4623561 w 4623561"/>
              <a:gd name="connsiteY9" fmla="*/ 1061249 h 3745583"/>
              <a:gd name="connsiteX10" fmla="*/ 4623561 w 4623561"/>
              <a:gd name="connsiteY10" fmla="*/ 1648057 h 3745583"/>
              <a:gd name="connsiteX11" fmla="*/ 4623561 w 4623561"/>
              <a:gd name="connsiteY11" fmla="*/ 2347232 h 3745583"/>
              <a:gd name="connsiteX12" fmla="*/ 4623561 w 4623561"/>
              <a:gd name="connsiteY12" fmla="*/ 3046408 h 3745583"/>
              <a:gd name="connsiteX13" fmla="*/ 4623561 w 4623561"/>
              <a:gd name="connsiteY13" fmla="*/ 3745583 h 3745583"/>
              <a:gd name="connsiteX14" fmla="*/ 3916817 w 4623561"/>
              <a:gd name="connsiteY14" fmla="*/ 3745583 h 3745583"/>
              <a:gd name="connsiteX15" fmla="*/ 3348779 w 4623561"/>
              <a:gd name="connsiteY15" fmla="*/ 3745583 h 3745583"/>
              <a:gd name="connsiteX16" fmla="*/ 2595799 w 4623561"/>
              <a:gd name="connsiteY16" fmla="*/ 3745583 h 3745583"/>
              <a:gd name="connsiteX17" fmla="*/ 1889055 w 4623561"/>
              <a:gd name="connsiteY17" fmla="*/ 3745583 h 3745583"/>
              <a:gd name="connsiteX18" fmla="*/ 1228546 w 4623561"/>
              <a:gd name="connsiteY18" fmla="*/ 3745583 h 3745583"/>
              <a:gd name="connsiteX19" fmla="*/ 706744 w 4623561"/>
              <a:gd name="connsiteY19" fmla="*/ 3745583 h 3745583"/>
              <a:gd name="connsiteX20" fmla="*/ 0 w 4623561"/>
              <a:gd name="connsiteY20" fmla="*/ 3745583 h 3745583"/>
              <a:gd name="connsiteX21" fmla="*/ 0 w 4623561"/>
              <a:gd name="connsiteY21" fmla="*/ 3083863 h 3745583"/>
              <a:gd name="connsiteX22" fmla="*/ 0 w 4623561"/>
              <a:gd name="connsiteY22" fmla="*/ 2497055 h 3745583"/>
              <a:gd name="connsiteX23" fmla="*/ 0 w 4623561"/>
              <a:gd name="connsiteY23" fmla="*/ 1947703 h 3745583"/>
              <a:gd name="connsiteX24" fmla="*/ 0 w 4623561"/>
              <a:gd name="connsiteY24" fmla="*/ 1360895 h 3745583"/>
              <a:gd name="connsiteX25" fmla="*/ 0 w 4623561"/>
              <a:gd name="connsiteY25" fmla="*/ 699175 h 3745583"/>
              <a:gd name="connsiteX26" fmla="*/ 0 w 4623561"/>
              <a:gd name="connsiteY26" fmla="*/ 0 h 374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23561" h="3745583" fill="none" extrusionOk="0">
                <a:moveTo>
                  <a:pt x="0" y="0"/>
                </a:moveTo>
                <a:cubicBezTo>
                  <a:pt x="333053" y="18017"/>
                  <a:pt x="386107" y="-14976"/>
                  <a:pt x="752980" y="0"/>
                </a:cubicBezTo>
                <a:cubicBezTo>
                  <a:pt x="1119853" y="14976"/>
                  <a:pt x="1334405" y="36138"/>
                  <a:pt x="1505960" y="0"/>
                </a:cubicBezTo>
                <a:cubicBezTo>
                  <a:pt x="1677515" y="-36138"/>
                  <a:pt x="1768234" y="-11544"/>
                  <a:pt x="2027762" y="0"/>
                </a:cubicBezTo>
                <a:cubicBezTo>
                  <a:pt x="2287290" y="11544"/>
                  <a:pt x="2317973" y="6756"/>
                  <a:pt x="2595799" y="0"/>
                </a:cubicBezTo>
                <a:cubicBezTo>
                  <a:pt x="2873625" y="-6756"/>
                  <a:pt x="2927907" y="-6467"/>
                  <a:pt x="3163837" y="0"/>
                </a:cubicBezTo>
                <a:cubicBezTo>
                  <a:pt x="3399767" y="6467"/>
                  <a:pt x="3529064" y="12910"/>
                  <a:pt x="3731874" y="0"/>
                </a:cubicBezTo>
                <a:cubicBezTo>
                  <a:pt x="3934684" y="-12910"/>
                  <a:pt x="4310140" y="-33947"/>
                  <a:pt x="4623561" y="0"/>
                </a:cubicBezTo>
                <a:cubicBezTo>
                  <a:pt x="4611376" y="133330"/>
                  <a:pt x="4638496" y="401446"/>
                  <a:pt x="4623561" y="511896"/>
                </a:cubicBezTo>
                <a:cubicBezTo>
                  <a:pt x="4608626" y="622346"/>
                  <a:pt x="4646470" y="865814"/>
                  <a:pt x="4623561" y="1061249"/>
                </a:cubicBezTo>
                <a:cubicBezTo>
                  <a:pt x="4600652" y="1256684"/>
                  <a:pt x="4637985" y="1467248"/>
                  <a:pt x="4623561" y="1648057"/>
                </a:cubicBezTo>
                <a:cubicBezTo>
                  <a:pt x="4609137" y="1828866"/>
                  <a:pt x="4616681" y="2000562"/>
                  <a:pt x="4623561" y="2347232"/>
                </a:cubicBezTo>
                <a:cubicBezTo>
                  <a:pt x="4630441" y="2693903"/>
                  <a:pt x="4629782" y="2901926"/>
                  <a:pt x="4623561" y="3046408"/>
                </a:cubicBezTo>
                <a:cubicBezTo>
                  <a:pt x="4617340" y="3190890"/>
                  <a:pt x="4652088" y="3601825"/>
                  <a:pt x="4623561" y="3745583"/>
                </a:cubicBezTo>
                <a:cubicBezTo>
                  <a:pt x="4394652" y="3731961"/>
                  <a:pt x="4101596" y="3747579"/>
                  <a:pt x="3916817" y="3745583"/>
                </a:cubicBezTo>
                <a:cubicBezTo>
                  <a:pt x="3732038" y="3743587"/>
                  <a:pt x="3531749" y="3732152"/>
                  <a:pt x="3348779" y="3745583"/>
                </a:cubicBezTo>
                <a:cubicBezTo>
                  <a:pt x="3165809" y="3759014"/>
                  <a:pt x="2845765" y="3715021"/>
                  <a:pt x="2595799" y="3745583"/>
                </a:cubicBezTo>
                <a:cubicBezTo>
                  <a:pt x="2345833" y="3776145"/>
                  <a:pt x="2148384" y="3724953"/>
                  <a:pt x="1889055" y="3745583"/>
                </a:cubicBezTo>
                <a:cubicBezTo>
                  <a:pt x="1629726" y="3766213"/>
                  <a:pt x="1524623" y="3739218"/>
                  <a:pt x="1228546" y="3745583"/>
                </a:cubicBezTo>
                <a:cubicBezTo>
                  <a:pt x="932469" y="3751948"/>
                  <a:pt x="821470" y="3749709"/>
                  <a:pt x="706744" y="3745583"/>
                </a:cubicBezTo>
                <a:cubicBezTo>
                  <a:pt x="592018" y="3741457"/>
                  <a:pt x="254884" y="3780241"/>
                  <a:pt x="0" y="3745583"/>
                </a:cubicBezTo>
                <a:cubicBezTo>
                  <a:pt x="-20688" y="3542610"/>
                  <a:pt x="-24007" y="3362106"/>
                  <a:pt x="0" y="3083863"/>
                </a:cubicBezTo>
                <a:cubicBezTo>
                  <a:pt x="24007" y="2805620"/>
                  <a:pt x="-23583" y="2727868"/>
                  <a:pt x="0" y="2497055"/>
                </a:cubicBezTo>
                <a:cubicBezTo>
                  <a:pt x="23583" y="2266242"/>
                  <a:pt x="14375" y="2189053"/>
                  <a:pt x="0" y="1947703"/>
                </a:cubicBezTo>
                <a:cubicBezTo>
                  <a:pt x="-14375" y="1706353"/>
                  <a:pt x="22975" y="1646443"/>
                  <a:pt x="0" y="1360895"/>
                </a:cubicBezTo>
                <a:cubicBezTo>
                  <a:pt x="-22975" y="1075347"/>
                  <a:pt x="-1723" y="863847"/>
                  <a:pt x="0" y="699175"/>
                </a:cubicBezTo>
                <a:cubicBezTo>
                  <a:pt x="1723" y="534503"/>
                  <a:pt x="4115" y="346537"/>
                  <a:pt x="0" y="0"/>
                </a:cubicBezTo>
                <a:close/>
              </a:path>
              <a:path w="4623561" h="3745583" stroke="0" extrusionOk="0">
                <a:moveTo>
                  <a:pt x="0" y="0"/>
                </a:moveTo>
                <a:cubicBezTo>
                  <a:pt x="224400" y="9165"/>
                  <a:pt x="397723" y="4359"/>
                  <a:pt x="614273" y="0"/>
                </a:cubicBezTo>
                <a:cubicBezTo>
                  <a:pt x="830823" y="-4359"/>
                  <a:pt x="1064866" y="13803"/>
                  <a:pt x="1182311" y="0"/>
                </a:cubicBezTo>
                <a:cubicBezTo>
                  <a:pt x="1299756" y="-13803"/>
                  <a:pt x="1605308" y="-11794"/>
                  <a:pt x="1796584" y="0"/>
                </a:cubicBezTo>
                <a:cubicBezTo>
                  <a:pt x="1987860" y="11794"/>
                  <a:pt x="2184777" y="-8545"/>
                  <a:pt x="2364621" y="0"/>
                </a:cubicBezTo>
                <a:cubicBezTo>
                  <a:pt x="2544465" y="8545"/>
                  <a:pt x="2852128" y="-7782"/>
                  <a:pt x="2978894" y="0"/>
                </a:cubicBezTo>
                <a:cubicBezTo>
                  <a:pt x="3105660" y="7782"/>
                  <a:pt x="3306920" y="-19217"/>
                  <a:pt x="3500696" y="0"/>
                </a:cubicBezTo>
                <a:cubicBezTo>
                  <a:pt x="3694472" y="19217"/>
                  <a:pt x="4270234" y="-9470"/>
                  <a:pt x="4623561" y="0"/>
                </a:cubicBezTo>
                <a:cubicBezTo>
                  <a:pt x="4621637" y="189179"/>
                  <a:pt x="4645647" y="433731"/>
                  <a:pt x="4623561" y="586808"/>
                </a:cubicBezTo>
                <a:cubicBezTo>
                  <a:pt x="4601475" y="739885"/>
                  <a:pt x="4635189" y="974061"/>
                  <a:pt x="4623561" y="1173616"/>
                </a:cubicBezTo>
                <a:cubicBezTo>
                  <a:pt x="4611933" y="1373171"/>
                  <a:pt x="4611153" y="1655055"/>
                  <a:pt x="4623561" y="1835336"/>
                </a:cubicBezTo>
                <a:cubicBezTo>
                  <a:pt x="4635969" y="2015617"/>
                  <a:pt x="4610653" y="2341250"/>
                  <a:pt x="4623561" y="2534511"/>
                </a:cubicBezTo>
                <a:cubicBezTo>
                  <a:pt x="4636469" y="2727773"/>
                  <a:pt x="4640570" y="3236242"/>
                  <a:pt x="4623561" y="3745583"/>
                </a:cubicBezTo>
                <a:cubicBezTo>
                  <a:pt x="4331497" y="3760395"/>
                  <a:pt x="4293963" y="3750062"/>
                  <a:pt x="4009288" y="3745583"/>
                </a:cubicBezTo>
                <a:cubicBezTo>
                  <a:pt x="3724613" y="3741104"/>
                  <a:pt x="3709123" y="3770273"/>
                  <a:pt x="3487486" y="3745583"/>
                </a:cubicBezTo>
                <a:cubicBezTo>
                  <a:pt x="3265849" y="3720893"/>
                  <a:pt x="3083972" y="3769028"/>
                  <a:pt x="2780742" y="3745583"/>
                </a:cubicBezTo>
                <a:cubicBezTo>
                  <a:pt x="2477512" y="3722138"/>
                  <a:pt x="2338951" y="3748283"/>
                  <a:pt x="2212704" y="3745583"/>
                </a:cubicBezTo>
                <a:cubicBezTo>
                  <a:pt x="2086457" y="3742883"/>
                  <a:pt x="1799020" y="3740809"/>
                  <a:pt x="1644667" y="3745583"/>
                </a:cubicBezTo>
                <a:cubicBezTo>
                  <a:pt x="1490314" y="3750357"/>
                  <a:pt x="1134291" y="3776368"/>
                  <a:pt x="984158" y="3745583"/>
                </a:cubicBezTo>
                <a:cubicBezTo>
                  <a:pt x="834025" y="3714798"/>
                  <a:pt x="340827" y="3741611"/>
                  <a:pt x="0" y="3745583"/>
                </a:cubicBezTo>
                <a:cubicBezTo>
                  <a:pt x="13432" y="3435457"/>
                  <a:pt x="-13476" y="3400575"/>
                  <a:pt x="0" y="3083863"/>
                </a:cubicBezTo>
                <a:cubicBezTo>
                  <a:pt x="13476" y="2767151"/>
                  <a:pt x="-27891" y="2642765"/>
                  <a:pt x="0" y="2422144"/>
                </a:cubicBezTo>
                <a:cubicBezTo>
                  <a:pt x="27891" y="2201523"/>
                  <a:pt x="-25171" y="2012374"/>
                  <a:pt x="0" y="1872792"/>
                </a:cubicBezTo>
                <a:cubicBezTo>
                  <a:pt x="25171" y="1733210"/>
                  <a:pt x="13920" y="1429840"/>
                  <a:pt x="0" y="1173616"/>
                </a:cubicBezTo>
                <a:cubicBezTo>
                  <a:pt x="-13920" y="917392"/>
                  <a:pt x="1294" y="708190"/>
                  <a:pt x="0" y="586808"/>
                </a:cubicBezTo>
                <a:cubicBezTo>
                  <a:pt x="-1294" y="465426"/>
                  <a:pt x="-28297" y="188952"/>
                  <a:pt x="0" y="0"/>
                </a:cubicBezTo>
                <a:close/>
              </a:path>
            </a:pathLst>
          </a:custGeom>
          <a:solidFill>
            <a:schemeClr val="accent3">
              <a:lumMod val="20000"/>
              <a:lumOff val="80000"/>
            </a:schemeClr>
          </a:solidFill>
          <a:ln>
            <a:solidFill>
              <a:schemeClr val="accent3">
                <a:lumMod val="50000"/>
              </a:schemeClr>
            </a:solidFill>
            <a:extLst>
              <a:ext uri="{C807C97D-BFC1-408E-A445-0C87EB9F89A2}">
                <ask:lineSketchStyleProps xmlns:ask="http://schemas.microsoft.com/office/drawing/2018/sketchyshapes" xmlns="" sd="2930564292">
                  <ask:type>
                    <ask:lineSketchFreehand/>
                  </ask:type>
                </ask:lineSketchStyleProps>
              </a:ext>
            </a:extLst>
          </a:ln>
        </p:spPr>
        <p:txBody>
          <a:bodyPr>
            <a:normAutofit/>
          </a:bodyPr>
          <a:lstStyle/>
          <a:p>
            <a:pPr marL="0" indent="0" algn="ctr">
              <a:buNone/>
            </a:pPr>
            <a:endParaRPr lang="en-US" sz="2800" dirty="0"/>
          </a:p>
          <a:p>
            <a:pPr marL="0" indent="0" algn="ctr">
              <a:buNone/>
            </a:pPr>
            <a:r>
              <a:rPr lang="en-US" sz="2800" b="1" dirty="0">
                <a:solidFill>
                  <a:schemeClr val="accent3">
                    <a:lumMod val="75000"/>
                  </a:schemeClr>
                </a:solidFill>
              </a:rPr>
              <a:t>Disability awareness is important when it comes to breaking stereotypes and overcoming preconceptions regarding disabilities.</a:t>
            </a:r>
          </a:p>
        </p:txBody>
      </p:sp>
    </p:spTree>
    <p:extLst>
      <p:ext uri="{BB962C8B-B14F-4D97-AF65-F5344CB8AC3E}">
        <p14:creationId xmlns:p14="http://schemas.microsoft.com/office/powerpoint/2010/main" val="30431746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5" name="Rectangle 24">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9" name="Rectangle 28">
            <a:extLst>
              <a:ext uri="{FF2B5EF4-FFF2-40B4-BE49-F238E27FC236}">
                <a16:creationId xmlns:a16="http://schemas.microsoft.com/office/drawing/2014/main" id="{DB667490-DB81-488B-B0E9-A2D13C48B9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58952"/>
            <a:ext cx="10668000" cy="545592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08919668-2075-4EC9-A609-C07A588FA63C}"/>
              </a:ext>
            </a:extLst>
          </p:cNvPr>
          <p:cNvSpPr>
            <a:spLocks noGrp="1"/>
          </p:cNvSpPr>
          <p:nvPr>
            <p:ph type="title"/>
          </p:nvPr>
        </p:nvSpPr>
        <p:spPr>
          <a:xfrm>
            <a:off x="1517904" y="1517903"/>
            <a:ext cx="4836714" cy="1345115"/>
          </a:xfrm>
        </p:spPr>
        <p:txBody>
          <a:bodyPr vert="horz" lIns="91440" tIns="45720" rIns="91440" bIns="45720" rtlCol="0" anchor="t">
            <a:normAutofit/>
          </a:bodyPr>
          <a:lstStyle/>
          <a:p>
            <a:r>
              <a:rPr lang="en-US" sz="4400" kern="1200" spc="-50" baseline="0" dirty="0">
                <a:solidFill>
                  <a:schemeClr val="tx1"/>
                </a:solidFill>
                <a:latin typeface="+mj-lt"/>
                <a:ea typeface="+mj-ea"/>
                <a:cs typeface="+mj-cs"/>
              </a:rPr>
              <a:t>NMD United, Inc.</a:t>
            </a:r>
          </a:p>
        </p:txBody>
      </p:sp>
      <p:sp>
        <p:nvSpPr>
          <p:cNvPr id="3" name="Content Placeholder 2">
            <a:extLst>
              <a:ext uri="{FF2B5EF4-FFF2-40B4-BE49-F238E27FC236}">
                <a16:creationId xmlns:a16="http://schemas.microsoft.com/office/drawing/2014/main" id="{14F678F5-B913-40EB-81FA-FA1F65C18C5B}"/>
              </a:ext>
            </a:extLst>
          </p:cNvPr>
          <p:cNvSpPr>
            <a:spLocks noGrp="1"/>
          </p:cNvSpPr>
          <p:nvPr>
            <p:ph sz="half" idx="2"/>
          </p:nvPr>
        </p:nvSpPr>
        <p:spPr>
          <a:xfrm>
            <a:off x="1517904" y="2970222"/>
            <a:ext cx="5001768" cy="3128825"/>
          </a:xfrm>
        </p:spPr>
        <p:txBody>
          <a:bodyPr vert="horz" lIns="91440" tIns="45720" rIns="91440" bIns="45720" rtlCol="0">
            <a:normAutofit/>
          </a:bodyPr>
          <a:lstStyle/>
          <a:p>
            <a:pPr>
              <a:lnSpc>
                <a:spcPct val="95000"/>
              </a:lnSpc>
            </a:pPr>
            <a:r>
              <a:rPr lang="en-US" sz="2400" b="1" dirty="0"/>
              <a:t>Connecting Adults Living with Neuromuscular Disabilities</a:t>
            </a:r>
          </a:p>
          <a:p>
            <a:pPr lvl="1">
              <a:lnSpc>
                <a:spcPct val="95000"/>
              </a:lnSpc>
            </a:pPr>
            <a:r>
              <a:rPr lang="en-US" sz="2400" dirty="0"/>
              <a:t>Grants</a:t>
            </a:r>
          </a:p>
          <a:p>
            <a:pPr lvl="1">
              <a:lnSpc>
                <a:spcPct val="95000"/>
              </a:lnSpc>
            </a:pPr>
            <a:r>
              <a:rPr lang="en-US" sz="2400" dirty="0"/>
              <a:t>Peer Connections</a:t>
            </a:r>
          </a:p>
          <a:p>
            <a:pPr lvl="1">
              <a:lnSpc>
                <a:spcPct val="95000"/>
              </a:lnSpc>
            </a:pPr>
            <a:r>
              <a:rPr lang="en-US" sz="2400" dirty="0"/>
              <a:t>Virtual Social Events </a:t>
            </a:r>
          </a:p>
          <a:p>
            <a:pPr lvl="1">
              <a:lnSpc>
                <a:spcPct val="95000"/>
              </a:lnSpc>
            </a:pPr>
            <a:r>
              <a:rPr lang="en-US" sz="2400" dirty="0"/>
              <a:t>Online community</a:t>
            </a:r>
          </a:p>
          <a:p>
            <a:pPr lvl="1">
              <a:lnSpc>
                <a:spcPct val="95000"/>
              </a:lnSpc>
            </a:pPr>
            <a:r>
              <a:rPr lang="en-US" sz="2400" dirty="0"/>
              <a:t>nmdunited.org  </a:t>
            </a:r>
          </a:p>
        </p:txBody>
      </p:sp>
      <p:pic>
        <p:nvPicPr>
          <p:cNvPr id="7" name="Content Placeholder 6" descr="NMD United Logo">
            <a:extLst>
              <a:ext uri="{FF2B5EF4-FFF2-40B4-BE49-F238E27FC236}">
                <a16:creationId xmlns:a16="http://schemas.microsoft.com/office/drawing/2014/main" id="{458C118A-02E9-4A0E-AC45-19B1A9308B80}"/>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1123" r="1" b="1"/>
          <a:stretch/>
        </p:blipFill>
        <p:spPr>
          <a:xfrm>
            <a:off x="6857999" y="2127695"/>
            <a:ext cx="3839571" cy="3361558"/>
          </a:xfrm>
          <a:prstGeom prst="rect">
            <a:avLst/>
          </a:prstGeom>
        </p:spPr>
      </p:pic>
    </p:spTree>
    <p:extLst>
      <p:ext uri="{BB962C8B-B14F-4D97-AF65-F5344CB8AC3E}">
        <p14:creationId xmlns:p14="http://schemas.microsoft.com/office/powerpoint/2010/main" val="10691991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llage of photos throughout Liz's life, some showing her with friends, others with family, and on her wedding day.">
            <a:extLst>
              <a:ext uri="{FF2B5EF4-FFF2-40B4-BE49-F238E27FC236}">
                <a16:creationId xmlns:a16="http://schemas.microsoft.com/office/drawing/2014/main" id="{22D2C8E6-96F0-4DEB-A166-10C59D85C2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64291" cy="6858000"/>
          </a:xfrm>
          <a:prstGeom prst="rect">
            <a:avLst/>
          </a:prstGeom>
        </p:spPr>
      </p:pic>
      <p:sp>
        <p:nvSpPr>
          <p:cNvPr id="400" name="Rectangle 2"/>
          <p:cNvSpPr txBox="1">
            <a:spLocks noGrp="1"/>
          </p:cNvSpPr>
          <p:nvPr>
            <p:ph type="title"/>
          </p:nvPr>
        </p:nvSpPr>
        <p:spPr>
          <a:xfrm>
            <a:off x="0" y="830569"/>
            <a:ext cx="12192000" cy="990600"/>
          </a:xfrm>
        </p:spPr>
        <p:txBody>
          <a:bodyPr>
            <a:normAutofit/>
          </a:bodyPr>
          <a:lstStyle>
            <a:lvl1pPr algn="ctr">
              <a:defRPr sz="3600">
                <a:solidFill>
                  <a:srgbClr val="FFC000"/>
                </a:solidFill>
              </a:defRPr>
            </a:lvl1pPr>
          </a:lstStyle>
          <a:p>
            <a:r>
              <a:rPr lang="en-US" sz="4400" dirty="0">
                <a:solidFill>
                  <a:schemeClr val="tx1"/>
                </a:solidFill>
              </a:rPr>
              <a:t>Why Am I Here Today?</a:t>
            </a:r>
          </a:p>
        </p:txBody>
      </p:sp>
    </p:spTree>
    <p:extLst>
      <p:ext uri="{BB962C8B-B14F-4D97-AF65-F5344CB8AC3E}">
        <p14:creationId xmlns:p14="http://schemas.microsoft.com/office/powerpoint/2010/main" val="607563478"/>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3BAC-A432-4DF0-9AC2-28F78CC8BED8}"/>
              </a:ext>
            </a:extLst>
          </p:cNvPr>
          <p:cNvSpPr>
            <a:spLocks noGrp="1"/>
          </p:cNvSpPr>
          <p:nvPr>
            <p:ph type="title"/>
          </p:nvPr>
        </p:nvSpPr>
        <p:spPr>
          <a:xfrm>
            <a:off x="1524000" y="1213104"/>
            <a:ext cx="9144000" cy="868680"/>
          </a:xfrm>
        </p:spPr>
        <p:txBody>
          <a:bodyPr>
            <a:normAutofit/>
          </a:bodyPr>
          <a:lstStyle/>
          <a:p>
            <a:r>
              <a:rPr lang="en-US" sz="4400" dirty="0"/>
              <a:t>Disability </a:t>
            </a:r>
            <a:r>
              <a:rPr lang="en-US" sz="4400" dirty="0" err="1"/>
              <a:t>EmpowHer</a:t>
            </a:r>
            <a:r>
              <a:rPr lang="en-US" sz="4400" dirty="0"/>
              <a:t> Network</a:t>
            </a:r>
          </a:p>
        </p:txBody>
      </p:sp>
      <p:sp>
        <p:nvSpPr>
          <p:cNvPr id="4" name="Content Placeholder 3">
            <a:extLst>
              <a:ext uri="{FF2B5EF4-FFF2-40B4-BE49-F238E27FC236}">
                <a16:creationId xmlns:a16="http://schemas.microsoft.com/office/drawing/2014/main" id="{773FBB37-AC1C-494E-A75C-06415438713C}"/>
              </a:ext>
            </a:extLst>
          </p:cNvPr>
          <p:cNvSpPr>
            <a:spLocks noGrp="1"/>
          </p:cNvSpPr>
          <p:nvPr>
            <p:ph sz="half" idx="1"/>
          </p:nvPr>
        </p:nvSpPr>
        <p:spPr>
          <a:xfrm>
            <a:off x="1246908" y="2386584"/>
            <a:ext cx="9421091" cy="3831336"/>
          </a:xfrm>
        </p:spPr>
        <p:txBody>
          <a:bodyPr>
            <a:normAutofit lnSpcReduction="10000"/>
          </a:bodyPr>
          <a:lstStyle/>
          <a:p>
            <a:r>
              <a:rPr lang="en-US" dirty="0"/>
              <a:t>Disability </a:t>
            </a:r>
            <a:r>
              <a:rPr lang="en-US" dirty="0" err="1"/>
              <a:t>EmpowHer</a:t>
            </a:r>
            <a:r>
              <a:rPr lang="en-US" dirty="0"/>
              <a:t> Network connects, motivates, and guides disabled girls and women to grow, learn, and develop to their highest potential and have the confidence to lead.</a:t>
            </a:r>
          </a:p>
          <a:p>
            <a:pPr lvl="1"/>
            <a:r>
              <a:rPr lang="en-US" dirty="0"/>
              <a:t>Camp!</a:t>
            </a:r>
          </a:p>
          <a:p>
            <a:pPr lvl="1"/>
            <a:r>
              <a:rPr lang="en-US" dirty="0"/>
              <a:t>Letter from a Role Model</a:t>
            </a:r>
          </a:p>
          <a:p>
            <a:pPr lvl="1"/>
            <a:r>
              <a:rPr lang="en-US" dirty="0"/>
              <a:t>Public Speaking </a:t>
            </a:r>
          </a:p>
          <a:p>
            <a:pPr lvl="1"/>
            <a:r>
              <a:rPr lang="en-US" dirty="0"/>
              <a:t>Career Coaching </a:t>
            </a:r>
          </a:p>
          <a:p>
            <a:pPr lvl="1"/>
            <a:r>
              <a:rPr lang="en-US" dirty="0"/>
              <a:t>Blog Program</a:t>
            </a:r>
          </a:p>
        </p:txBody>
      </p:sp>
      <p:pic>
        <p:nvPicPr>
          <p:cNvPr id="7" name="Content Placeholder 6" descr="Disability EmpowHer Network Logo">
            <a:extLst>
              <a:ext uri="{FF2B5EF4-FFF2-40B4-BE49-F238E27FC236}">
                <a16:creationId xmlns:a16="http://schemas.microsoft.com/office/drawing/2014/main" id="{B3C9D851-D2C9-4ADD-8D5D-69C4590F0A8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401781" y="4198581"/>
            <a:ext cx="3543311" cy="1161352"/>
          </a:xfrm>
        </p:spPr>
      </p:pic>
    </p:spTree>
    <p:extLst>
      <p:ext uri="{BB962C8B-B14F-4D97-AF65-F5344CB8AC3E}">
        <p14:creationId xmlns:p14="http://schemas.microsoft.com/office/powerpoint/2010/main" val="13259210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1" name="Rectangle 20">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B1147F-A3BF-418A-868F-B4EBC046A986}"/>
              </a:ext>
            </a:extLst>
          </p:cNvPr>
          <p:cNvSpPr>
            <a:spLocks noGrp="1"/>
          </p:cNvSpPr>
          <p:nvPr>
            <p:ph type="title"/>
          </p:nvPr>
        </p:nvSpPr>
        <p:spPr>
          <a:xfrm>
            <a:off x="762000" y="758951"/>
            <a:ext cx="3880511" cy="1577849"/>
          </a:xfrm>
        </p:spPr>
        <p:txBody>
          <a:bodyPr vert="horz" lIns="91440" tIns="45720" rIns="91440" bIns="45720" rtlCol="0" anchor="t">
            <a:normAutofit/>
          </a:bodyPr>
          <a:lstStyle/>
          <a:p>
            <a:r>
              <a:rPr lang="en-US" sz="4400" kern="1200" spc="-50" baseline="0" dirty="0">
                <a:solidFill>
                  <a:schemeClr val="tx1"/>
                </a:solidFill>
                <a:latin typeface="+mj-lt"/>
                <a:ea typeface="+mj-ea"/>
                <a:cs typeface="+mj-cs"/>
              </a:rPr>
              <a:t>Ben</a:t>
            </a:r>
          </a:p>
        </p:txBody>
      </p:sp>
      <p:sp>
        <p:nvSpPr>
          <p:cNvPr id="3" name="Content Placeholder 2">
            <a:extLst>
              <a:ext uri="{FF2B5EF4-FFF2-40B4-BE49-F238E27FC236}">
                <a16:creationId xmlns:a16="http://schemas.microsoft.com/office/drawing/2014/main" id="{B9C31479-9E80-4ED3-B096-4358AC0EBFED}"/>
              </a:ext>
            </a:extLst>
          </p:cNvPr>
          <p:cNvSpPr>
            <a:spLocks noGrp="1"/>
          </p:cNvSpPr>
          <p:nvPr>
            <p:ph sz="half" idx="2"/>
          </p:nvPr>
        </p:nvSpPr>
        <p:spPr>
          <a:xfrm>
            <a:off x="634096" y="2233315"/>
            <a:ext cx="4353540" cy="3872209"/>
          </a:xfrm>
        </p:spPr>
        <p:txBody>
          <a:bodyPr vert="horz" lIns="91440" tIns="45720" rIns="91440" bIns="45720" rtlCol="0">
            <a:normAutofit/>
          </a:bodyPr>
          <a:lstStyle/>
          <a:p>
            <a:pPr>
              <a:lnSpc>
                <a:spcPct val="95000"/>
              </a:lnSpc>
            </a:pPr>
            <a:r>
              <a:rPr lang="en-US" sz="2400" dirty="0"/>
              <a:t>We teach, learn and grow together everyday.</a:t>
            </a:r>
          </a:p>
          <a:p>
            <a:pPr>
              <a:lnSpc>
                <a:spcPct val="95000"/>
              </a:lnSpc>
            </a:pPr>
            <a:r>
              <a:rPr lang="en-US" sz="2400" dirty="0"/>
              <a:t>Communication is vital.</a:t>
            </a:r>
          </a:p>
          <a:p>
            <a:pPr>
              <a:lnSpc>
                <a:spcPct val="95000"/>
              </a:lnSpc>
            </a:pPr>
            <a:r>
              <a:rPr lang="en-US" sz="2400" dirty="0"/>
              <a:t>Laughter is important.</a:t>
            </a:r>
          </a:p>
          <a:p>
            <a:pPr>
              <a:lnSpc>
                <a:spcPct val="95000"/>
              </a:lnSpc>
            </a:pPr>
            <a:r>
              <a:rPr lang="en-US" sz="2400" dirty="0"/>
              <a:t>We try to use opportunities as teaching moments. It isn’t always easy.</a:t>
            </a:r>
          </a:p>
        </p:txBody>
      </p:sp>
      <p:pic>
        <p:nvPicPr>
          <p:cNvPr id="7" name="Content Placeholder 6" descr="A picture of Ben and Liz together. Ben has a long dark beard, is wearing a blue and black checkered shirt and is smiling. Liz sits in her wheelchair with her hair pulled back wearing a black tank top and is smiling">
            <a:extLst>
              <a:ext uri="{FF2B5EF4-FFF2-40B4-BE49-F238E27FC236}">
                <a16:creationId xmlns:a16="http://schemas.microsoft.com/office/drawing/2014/main" id="{92ED0631-16F7-4856-A8A3-EC263FC260FA}"/>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r="984"/>
          <a:stretch/>
        </p:blipFill>
        <p:spPr>
          <a:xfrm>
            <a:off x="5401463" y="10"/>
            <a:ext cx="6790537" cy="6857990"/>
          </a:xfrm>
          <a:prstGeom prst="rect">
            <a:avLst/>
          </a:prstGeom>
        </p:spPr>
      </p:pic>
    </p:spTree>
    <p:extLst>
      <p:ext uri="{BB962C8B-B14F-4D97-AF65-F5344CB8AC3E}">
        <p14:creationId xmlns:p14="http://schemas.microsoft.com/office/powerpoint/2010/main" val="30606251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Freeform: Shape 39">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42" name="Rectangle 41">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9F8412-4852-4A5C-A5A2-1F03F09F417E}"/>
              </a:ext>
            </a:extLst>
          </p:cNvPr>
          <p:cNvSpPr>
            <a:spLocks noGrp="1"/>
          </p:cNvSpPr>
          <p:nvPr>
            <p:ph type="title"/>
          </p:nvPr>
        </p:nvSpPr>
        <p:spPr>
          <a:xfrm>
            <a:off x="762000" y="4708478"/>
            <a:ext cx="5012266" cy="1600884"/>
          </a:xfrm>
        </p:spPr>
        <p:txBody>
          <a:bodyPr vert="horz" lIns="91440" tIns="45720" rIns="91440" bIns="45720" rtlCol="0" anchor="t">
            <a:normAutofit/>
          </a:bodyPr>
          <a:lstStyle/>
          <a:p>
            <a:r>
              <a:rPr lang="en-US" sz="4400" kern="1200" spc="-50" baseline="0" dirty="0">
                <a:solidFill>
                  <a:schemeClr val="tx1"/>
                </a:solidFill>
                <a:latin typeface="+mj-lt"/>
                <a:ea typeface="+mj-ea"/>
                <a:cs typeface="+mj-cs"/>
              </a:rPr>
              <a:t>Dad</a:t>
            </a:r>
          </a:p>
        </p:txBody>
      </p:sp>
      <p:pic>
        <p:nvPicPr>
          <p:cNvPr id="12" name="Picture 11" descr="Ben Liz and her dad are all smiling looking at the camera and wearing blue shirts.">
            <a:extLst>
              <a:ext uri="{FF2B5EF4-FFF2-40B4-BE49-F238E27FC236}">
                <a16:creationId xmlns:a16="http://schemas.microsoft.com/office/drawing/2014/main" id="{09B3BB1F-BC3A-4BEA-B794-4093C9D61AEA}"/>
              </a:ext>
            </a:extLst>
          </p:cNvPr>
          <p:cNvPicPr>
            <a:picLocks noChangeAspect="1"/>
          </p:cNvPicPr>
          <p:nvPr/>
        </p:nvPicPr>
        <p:blipFill rotWithShape="1">
          <a:blip r:embed="rId2">
            <a:extLst>
              <a:ext uri="{28A0092B-C50C-407E-A947-70E740481C1C}">
                <a14:useLocalDpi xmlns:a14="http://schemas.microsoft.com/office/drawing/2010/main" val="0"/>
              </a:ext>
            </a:extLst>
          </a:blip>
          <a:srcRect l="29655" r="16221" b="-1"/>
          <a:stretch/>
        </p:blipFill>
        <p:spPr>
          <a:xfrm>
            <a:off x="20" y="-2"/>
            <a:ext cx="3054076" cy="4232140"/>
          </a:xfrm>
          <a:prstGeom prst="rect">
            <a:avLst/>
          </a:prstGeom>
        </p:spPr>
      </p:pic>
      <p:pic>
        <p:nvPicPr>
          <p:cNvPr id="16" name="Content Placeholder 15" descr="Liz's dad and mom on her wedding day looking straight forward">
            <a:extLst>
              <a:ext uri="{FF2B5EF4-FFF2-40B4-BE49-F238E27FC236}">
                <a16:creationId xmlns:a16="http://schemas.microsoft.com/office/drawing/2014/main" id="{BE440FE2-E942-4AE1-B494-2BE30848788B}"/>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0577" r="10573" b="-3"/>
          <a:stretch/>
        </p:blipFill>
        <p:spPr>
          <a:xfrm>
            <a:off x="3052064" y="-2"/>
            <a:ext cx="3044952" cy="4232145"/>
          </a:xfrm>
          <a:prstGeom prst="rect">
            <a:avLst/>
          </a:prstGeom>
        </p:spPr>
      </p:pic>
      <p:pic>
        <p:nvPicPr>
          <p:cNvPr id="6" name="Content Placeholder 5" descr="A photo of Liz's dad kissing her cheek on her wedding day. Ben stands in the background with a smile.">
            <a:extLst>
              <a:ext uri="{FF2B5EF4-FFF2-40B4-BE49-F238E27FC236}">
                <a16:creationId xmlns:a16="http://schemas.microsoft.com/office/drawing/2014/main" id="{0A1E4B48-2E19-4038-BFFA-9AB385D68C9C}"/>
              </a:ext>
            </a:extLst>
          </p:cNvPr>
          <p:cNvPicPr>
            <a:picLocks noChangeAspect="1"/>
          </p:cNvPicPr>
          <p:nvPr/>
        </p:nvPicPr>
        <p:blipFill rotWithShape="1">
          <a:blip r:embed="rId4">
            <a:extLst>
              <a:ext uri="{28A0092B-C50C-407E-A947-70E740481C1C}">
                <a14:useLocalDpi xmlns:a14="http://schemas.microsoft.com/office/drawing/2010/main" val="0"/>
              </a:ext>
            </a:extLst>
          </a:blip>
          <a:srcRect l="24799" r="28473" b="-2"/>
          <a:stretch/>
        </p:blipFill>
        <p:spPr>
          <a:xfrm>
            <a:off x="6094984" y="-2"/>
            <a:ext cx="3054096" cy="4232147"/>
          </a:xfrm>
          <a:prstGeom prst="rect">
            <a:avLst/>
          </a:prstGeom>
        </p:spPr>
      </p:pic>
      <p:pic>
        <p:nvPicPr>
          <p:cNvPr id="10" name="Picture 9" descr="Liz, her mom and dad look straightforward and are smiling.">
            <a:extLst>
              <a:ext uri="{FF2B5EF4-FFF2-40B4-BE49-F238E27FC236}">
                <a16:creationId xmlns:a16="http://schemas.microsoft.com/office/drawing/2014/main" id="{D4CDA624-1B5E-4FE7-818F-864E5E0076D1}"/>
              </a:ext>
            </a:extLst>
          </p:cNvPr>
          <p:cNvPicPr>
            <a:picLocks noChangeAspect="1"/>
          </p:cNvPicPr>
          <p:nvPr/>
        </p:nvPicPr>
        <p:blipFill rotWithShape="1">
          <a:blip r:embed="rId5">
            <a:extLst>
              <a:ext uri="{28A0092B-C50C-407E-A947-70E740481C1C}">
                <a14:useLocalDpi xmlns:a14="http://schemas.microsoft.com/office/drawing/2010/main" val="0"/>
              </a:ext>
            </a:extLst>
          </a:blip>
          <a:srcRect l="18640" r="27398" b="-1"/>
          <a:stretch/>
        </p:blipFill>
        <p:spPr>
          <a:xfrm>
            <a:off x="9147048" y="10"/>
            <a:ext cx="3044952" cy="4232130"/>
          </a:xfrm>
          <a:prstGeom prst="rect">
            <a:avLst/>
          </a:prstGeom>
        </p:spPr>
      </p:pic>
      <p:sp>
        <p:nvSpPr>
          <p:cNvPr id="35" name="Content Placeholder 19">
            <a:extLst>
              <a:ext uri="{FF2B5EF4-FFF2-40B4-BE49-F238E27FC236}">
                <a16:creationId xmlns:a16="http://schemas.microsoft.com/office/drawing/2014/main" id="{74BF9036-3B30-3D7E-7A6B-60524C7A4AA1}"/>
              </a:ext>
            </a:extLst>
          </p:cNvPr>
          <p:cNvSpPr>
            <a:spLocks noGrp="1"/>
          </p:cNvSpPr>
          <p:nvPr>
            <p:ph sz="half" idx="1"/>
          </p:nvPr>
        </p:nvSpPr>
        <p:spPr>
          <a:xfrm>
            <a:off x="6417734" y="4708478"/>
            <a:ext cx="5012266" cy="1600884"/>
          </a:xfrm>
        </p:spPr>
        <p:txBody>
          <a:bodyPr vert="horz" lIns="91440" tIns="45720" rIns="91440" bIns="45720" rtlCol="0" anchor="t">
            <a:normAutofit/>
          </a:bodyPr>
          <a:lstStyle/>
          <a:p>
            <a:r>
              <a:rPr lang="en-US" dirty="0"/>
              <a:t>Everything good in me I have is from you.</a:t>
            </a:r>
          </a:p>
        </p:txBody>
      </p:sp>
    </p:spTree>
    <p:extLst>
      <p:ext uri="{BB962C8B-B14F-4D97-AF65-F5344CB8AC3E}">
        <p14:creationId xmlns:p14="http://schemas.microsoft.com/office/powerpoint/2010/main" val="9956888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9" name="Rectangle 28">
            <a:extLst>
              <a:ext uri="{FF2B5EF4-FFF2-40B4-BE49-F238E27FC236}">
                <a16:creationId xmlns:a16="http://schemas.microsoft.com/office/drawing/2014/main" id="{9B45BA4C-9B54-4496-821F-9E0985CA9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5E1BB9D-FAFF-4C3E-9E44-13F8FBABC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3" name="Rectangle 32">
            <a:extLst>
              <a:ext uri="{FF2B5EF4-FFF2-40B4-BE49-F238E27FC236}">
                <a16:creationId xmlns:a16="http://schemas.microsoft.com/office/drawing/2014/main" id="{47C897C6-901F-410E-B2AC-162ED94B0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62000"/>
            <a:ext cx="10668000" cy="533400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52F33E-0320-439E-9E9B-F77E3C9C974B}"/>
              </a:ext>
            </a:extLst>
          </p:cNvPr>
          <p:cNvSpPr>
            <a:spLocks noGrp="1"/>
          </p:cNvSpPr>
          <p:nvPr>
            <p:ph type="title"/>
          </p:nvPr>
        </p:nvSpPr>
        <p:spPr>
          <a:xfrm>
            <a:off x="1517903" y="1517904"/>
            <a:ext cx="4680595" cy="2796945"/>
          </a:xfrm>
        </p:spPr>
        <p:txBody>
          <a:bodyPr vert="horz" lIns="91440" tIns="45720" rIns="91440" bIns="45720" rtlCol="0" anchor="ctr">
            <a:normAutofit/>
          </a:bodyPr>
          <a:lstStyle/>
          <a:p>
            <a:r>
              <a:rPr lang="en-US" sz="4400" dirty="0"/>
              <a:t>Hope</a:t>
            </a:r>
          </a:p>
        </p:txBody>
      </p:sp>
      <p:sp>
        <p:nvSpPr>
          <p:cNvPr id="4" name="Content Placeholder 3">
            <a:extLst>
              <a:ext uri="{FF2B5EF4-FFF2-40B4-BE49-F238E27FC236}">
                <a16:creationId xmlns:a16="http://schemas.microsoft.com/office/drawing/2014/main" id="{B96FEB35-4D79-418C-85C3-18A14CDCDF12}"/>
              </a:ext>
            </a:extLst>
          </p:cNvPr>
          <p:cNvSpPr>
            <a:spLocks noGrp="1"/>
          </p:cNvSpPr>
          <p:nvPr>
            <p:ph idx="1"/>
          </p:nvPr>
        </p:nvSpPr>
        <p:spPr>
          <a:xfrm>
            <a:off x="1517903" y="4083519"/>
            <a:ext cx="4680595" cy="1215137"/>
          </a:xfrm>
        </p:spPr>
        <p:txBody>
          <a:bodyPr vert="horz" lIns="91440" tIns="45720" rIns="91440" bIns="45720" rtlCol="0">
            <a:normAutofit/>
          </a:bodyPr>
          <a:lstStyle/>
          <a:p>
            <a:pPr marL="0" indent="0">
              <a:lnSpc>
                <a:spcPct val="95000"/>
              </a:lnSpc>
              <a:buNone/>
            </a:pPr>
            <a:r>
              <a:rPr lang="en-US" sz="2400" dirty="0"/>
              <a:t>Evrysdi, the first ever FDA approved oral medication for Spinal Muscular Atrophy.</a:t>
            </a:r>
          </a:p>
        </p:txBody>
      </p:sp>
      <p:pic>
        <p:nvPicPr>
          <p:cNvPr id="6" name="Picture 5" descr="A photo of Liz sitting in her wheelchair and wearing a gray shirt, looking over at Ben as he is dispensing medication into a syringe.">
            <a:extLst>
              <a:ext uri="{FF2B5EF4-FFF2-40B4-BE49-F238E27FC236}">
                <a16:creationId xmlns:a16="http://schemas.microsoft.com/office/drawing/2014/main" id="{995851CC-28EF-4294-B493-113DAC08CA7E}"/>
              </a:ext>
            </a:extLst>
          </p:cNvPr>
          <p:cNvPicPr>
            <a:picLocks noChangeAspect="1"/>
          </p:cNvPicPr>
          <p:nvPr/>
        </p:nvPicPr>
        <p:blipFill rotWithShape="1">
          <a:blip r:embed="rId2">
            <a:extLst>
              <a:ext uri="{28A0092B-C50C-407E-A947-70E740481C1C}">
                <a14:useLocalDpi xmlns:a14="http://schemas.microsoft.com/office/drawing/2010/main" val="0"/>
              </a:ext>
            </a:extLst>
          </a:blip>
          <a:srcRect b="12400"/>
          <a:stretch/>
        </p:blipFill>
        <p:spPr>
          <a:xfrm>
            <a:off x="6858000" y="762000"/>
            <a:ext cx="2286000" cy="2670048"/>
          </a:xfrm>
          <a:prstGeom prst="rect">
            <a:avLst/>
          </a:prstGeom>
        </p:spPr>
      </p:pic>
      <p:pic>
        <p:nvPicPr>
          <p:cNvPr id="8" name="Picture 7" descr="A photo of Ben giving Liz medication in her mouth with a syringe">
            <a:extLst>
              <a:ext uri="{FF2B5EF4-FFF2-40B4-BE49-F238E27FC236}">
                <a16:creationId xmlns:a16="http://schemas.microsoft.com/office/drawing/2014/main" id="{F337E764-8453-41B9-A73F-E34FBD20B733}"/>
              </a:ext>
            </a:extLst>
          </p:cNvPr>
          <p:cNvPicPr>
            <a:picLocks noChangeAspect="1"/>
          </p:cNvPicPr>
          <p:nvPr/>
        </p:nvPicPr>
        <p:blipFill rotWithShape="1">
          <a:blip r:embed="rId3">
            <a:extLst>
              <a:ext uri="{28A0092B-C50C-407E-A947-70E740481C1C}">
                <a14:useLocalDpi xmlns:a14="http://schemas.microsoft.com/office/drawing/2010/main" val="0"/>
              </a:ext>
            </a:extLst>
          </a:blip>
          <a:srcRect b="12500"/>
          <a:stretch/>
        </p:blipFill>
        <p:spPr>
          <a:xfrm>
            <a:off x="9144001" y="765048"/>
            <a:ext cx="2286000" cy="2667000"/>
          </a:xfrm>
          <a:prstGeom prst="rect">
            <a:avLst/>
          </a:prstGeom>
        </p:spPr>
      </p:pic>
      <p:pic>
        <p:nvPicPr>
          <p:cNvPr id="10" name="Picture 9" descr="A photo of Liz slightly sticking her tongue out and looking at the camera with joy">
            <a:extLst>
              <a:ext uri="{FF2B5EF4-FFF2-40B4-BE49-F238E27FC236}">
                <a16:creationId xmlns:a16="http://schemas.microsoft.com/office/drawing/2014/main" id="{234611D7-7A50-4019-92E4-AFF8957F289D}"/>
              </a:ext>
            </a:extLst>
          </p:cNvPr>
          <p:cNvPicPr>
            <a:picLocks noChangeAspect="1"/>
          </p:cNvPicPr>
          <p:nvPr/>
        </p:nvPicPr>
        <p:blipFill rotWithShape="1">
          <a:blip r:embed="rId4">
            <a:extLst>
              <a:ext uri="{28A0092B-C50C-407E-A947-70E740481C1C}">
                <a14:useLocalDpi xmlns:a14="http://schemas.microsoft.com/office/drawing/2010/main" val="0"/>
              </a:ext>
            </a:extLst>
          </a:blip>
          <a:srcRect t="8538" b="47662"/>
          <a:stretch/>
        </p:blipFill>
        <p:spPr>
          <a:xfrm>
            <a:off x="6858001" y="3429000"/>
            <a:ext cx="4572000" cy="2670048"/>
          </a:xfrm>
          <a:prstGeom prst="rect">
            <a:avLst/>
          </a:prstGeom>
        </p:spPr>
      </p:pic>
    </p:spTree>
    <p:extLst>
      <p:ext uri="{BB962C8B-B14F-4D97-AF65-F5344CB8AC3E}">
        <p14:creationId xmlns:p14="http://schemas.microsoft.com/office/powerpoint/2010/main" val="27918788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58B6E23-8493-4A0F-9409-1BB1B3567C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99238EC-3EDA-4FF6-9F43-081294A93F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9524"/>
            <a:ext cx="12192000" cy="6105524"/>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F4993D4D-98B3-40A7-986E-15AB6E6313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1999" y="762000"/>
            <a:ext cx="10668000" cy="533400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4F05F3-55BA-4D69-84AA-8DDE1BBCCCAE}"/>
              </a:ext>
            </a:extLst>
          </p:cNvPr>
          <p:cNvSpPr>
            <a:spLocks noGrp="1"/>
          </p:cNvSpPr>
          <p:nvPr>
            <p:ph type="title"/>
          </p:nvPr>
        </p:nvSpPr>
        <p:spPr>
          <a:xfrm>
            <a:off x="1523999" y="841248"/>
            <a:ext cx="9144000" cy="1197864"/>
          </a:xfrm>
        </p:spPr>
        <p:txBody>
          <a:bodyPr anchor="ctr">
            <a:normAutofit fontScale="90000"/>
          </a:bodyPr>
          <a:lstStyle/>
          <a:p>
            <a:pPr algn="ctr"/>
            <a:r>
              <a:rPr lang="en-US" sz="4000" dirty="0"/>
              <a:t>Lessons Learned </a:t>
            </a:r>
            <a:br>
              <a:rPr lang="en-US" sz="4000" dirty="0"/>
            </a:br>
            <a:r>
              <a:rPr lang="en-US" sz="4000" dirty="0"/>
              <a:t>Creating My Success</a:t>
            </a:r>
          </a:p>
        </p:txBody>
      </p:sp>
      <p:graphicFrame>
        <p:nvGraphicFramePr>
          <p:cNvPr id="5" name="Content Placeholder 2">
            <a:extLst>
              <a:ext uri="{FF2B5EF4-FFF2-40B4-BE49-F238E27FC236}">
                <a16:creationId xmlns:a16="http://schemas.microsoft.com/office/drawing/2014/main" id="{7C88A70D-4C42-568A-C00E-D3D4BF934637}"/>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386601997"/>
              </p:ext>
            </p:extLst>
          </p:nvPr>
        </p:nvGraphicFramePr>
        <p:xfrm>
          <a:off x="1523999" y="2118360"/>
          <a:ext cx="9144000" cy="4209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881123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DB667490-DB81-488B-B0E9-A2D13C48B9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58952"/>
            <a:ext cx="10668000" cy="545592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1FB41A-52A2-41AF-A01F-252EF53920AC}"/>
              </a:ext>
            </a:extLst>
          </p:cNvPr>
          <p:cNvSpPr>
            <a:spLocks noGrp="1"/>
          </p:cNvSpPr>
          <p:nvPr>
            <p:ph type="title"/>
          </p:nvPr>
        </p:nvSpPr>
        <p:spPr>
          <a:xfrm>
            <a:off x="1517651" y="1517650"/>
            <a:ext cx="2825518" cy="2274433"/>
          </a:xfrm>
        </p:spPr>
        <p:txBody>
          <a:bodyPr anchor="t">
            <a:normAutofit/>
          </a:bodyPr>
          <a:lstStyle/>
          <a:p>
            <a:r>
              <a:rPr lang="en-US" sz="4400" dirty="0"/>
              <a:t>Life is Possible</a:t>
            </a:r>
          </a:p>
        </p:txBody>
      </p:sp>
      <p:sp>
        <p:nvSpPr>
          <p:cNvPr id="3" name="Content Placeholder 2">
            <a:extLst>
              <a:ext uri="{FF2B5EF4-FFF2-40B4-BE49-F238E27FC236}">
                <a16:creationId xmlns:a16="http://schemas.microsoft.com/office/drawing/2014/main" id="{9A1FB01C-9207-46AC-97E9-5214EA3A8426}"/>
              </a:ext>
            </a:extLst>
          </p:cNvPr>
          <p:cNvSpPr>
            <a:spLocks noGrp="1"/>
          </p:cNvSpPr>
          <p:nvPr>
            <p:ph idx="1"/>
          </p:nvPr>
        </p:nvSpPr>
        <p:spPr>
          <a:xfrm>
            <a:off x="4648192" y="1517650"/>
            <a:ext cx="6013457" cy="2274433"/>
          </a:xfrm>
        </p:spPr>
        <p:txBody>
          <a:bodyPr anchor="t">
            <a:normAutofit/>
          </a:bodyPr>
          <a:lstStyle/>
          <a:p>
            <a:pPr marL="0" indent="0">
              <a:lnSpc>
                <a:spcPct val="95000"/>
              </a:lnSpc>
              <a:buNone/>
            </a:pPr>
            <a:r>
              <a:rPr lang="en-US" b="1" dirty="0">
                <a:solidFill>
                  <a:schemeClr val="accent3"/>
                </a:solidFill>
                <a:ea typeface="+mn-ea"/>
                <a:cs typeface="+mn-cs"/>
              </a:rPr>
              <a:t>For a person without a disability, technology makes Life easier.</a:t>
            </a:r>
          </a:p>
          <a:p>
            <a:pPr marL="0" indent="0">
              <a:lnSpc>
                <a:spcPct val="95000"/>
              </a:lnSpc>
              <a:buNone/>
            </a:pPr>
            <a:endParaRPr lang="en-US" b="1" dirty="0">
              <a:solidFill>
                <a:schemeClr val="accent3"/>
              </a:solidFill>
              <a:ea typeface="+mn-ea"/>
              <a:cs typeface="+mn-cs"/>
            </a:endParaRPr>
          </a:p>
          <a:p>
            <a:pPr marL="0" indent="0">
              <a:lnSpc>
                <a:spcPct val="95000"/>
              </a:lnSpc>
              <a:buNone/>
            </a:pPr>
            <a:r>
              <a:rPr lang="en-US" b="1" dirty="0">
                <a:solidFill>
                  <a:schemeClr val="accent3"/>
                </a:solidFill>
                <a:ea typeface="+mn-ea"/>
                <a:cs typeface="+mn-cs"/>
              </a:rPr>
              <a:t>For a person with a disability, technology makes Life possible.</a:t>
            </a:r>
          </a:p>
        </p:txBody>
      </p:sp>
      <p:pic>
        <p:nvPicPr>
          <p:cNvPr id="5" name="Picture 4" descr="Liz is smiling sitting in a wheelchair and surrounded by colorful balloons in a clear plastic bag. There is a sign on the front that reads &quot;jelly belly&quot;.">
            <a:extLst>
              <a:ext uri="{FF2B5EF4-FFF2-40B4-BE49-F238E27FC236}">
                <a16:creationId xmlns:a16="http://schemas.microsoft.com/office/drawing/2014/main" id="{CFD2D606-B695-4942-97C0-A5D0BE05D6B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50" r="8563" b="-1"/>
          <a:stretch/>
        </p:blipFill>
        <p:spPr>
          <a:xfrm>
            <a:off x="1511273" y="4245181"/>
            <a:ext cx="1419137" cy="182880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4" name="Picture 3" descr="Liz sits smiling, dressed as a zombie for Halloween. Her dark hair is big with spots of white, her face is painted white with dark eyes.">
            <a:extLst>
              <a:ext uri="{FF2B5EF4-FFF2-40B4-BE49-F238E27FC236}">
                <a16:creationId xmlns:a16="http://schemas.microsoft.com/office/drawing/2014/main" id="{918AE48A-EADB-41E4-87CA-3C9748FD52B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8662"/>
          <a:stretch/>
        </p:blipFill>
        <p:spPr>
          <a:xfrm>
            <a:off x="3441897" y="4245181"/>
            <a:ext cx="1419152" cy="182880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6" name="Picture 5" descr="Liz sits smiling, wearing a hollowing costume, dressed as a fairy. Large purple wings behind her and she is holding a silver sparkling star as a wand.">
            <a:extLst>
              <a:ext uri="{FF2B5EF4-FFF2-40B4-BE49-F238E27FC236}">
                <a16:creationId xmlns:a16="http://schemas.microsoft.com/office/drawing/2014/main" id="{4AE9FFCC-D114-4139-9A3B-CEFED94CBD8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2945" r="7851"/>
          <a:stretch/>
        </p:blipFill>
        <p:spPr>
          <a:xfrm>
            <a:off x="5519860" y="4245181"/>
            <a:ext cx="1419153" cy="182880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7" name="Picture 6" descr="Lizwith a longsleeve purple shirt sits wearing a hollowing costume that is Amazon Alexa. A large black cylinder with a hole cut out for a face, with blue lights on top, sits on her head.">
            <a:extLst>
              <a:ext uri="{FF2B5EF4-FFF2-40B4-BE49-F238E27FC236}">
                <a16:creationId xmlns:a16="http://schemas.microsoft.com/office/drawing/2014/main" id="{36554628-9673-4706-B583-4E107C9AC32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3000" r="7980" b="3"/>
          <a:stretch/>
        </p:blipFill>
        <p:spPr>
          <a:xfrm>
            <a:off x="7539542" y="4245181"/>
            <a:ext cx="1419138" cy="182880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13" name="Picture 12" descr="Liz is smiling wearing a Halloween costume that is a kissing booth. It is purple and has a sign written in pink that says kissing booth.">
            <a:extLst>
              <a:ext uri="{FF2B5EF4-FFF2-40B4-BE49-F238E27FC236}">
                <a16:creationId xmlns:a16="http://schemas.microsoft.com/office/drawing/2014/main" id="{9972E7A5-BAC8-4856-8A88-FFB0A4A7A4F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506833" y="4231396"/>
            <a:ext cx="1400739" cy="1867652"/>
          </a:xfrm>
          <a:prstGeom prst="rect">
            <a:avLst/>
          </a:prstGeom>
        </p:spPr>
      </p:pic>
    </p:spTree>
    <p:extLst>
      <p:ext uri="{BB962C8B-B14F-4D97-AF65-F5344CB8AC3E}">
        <p14:creationId xmlns:p14="http://schemas.microsoft.com/office/powerpoint/2010/main" val="11425556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Point A to Point B. Two black dots labeled with the letter A and B, connected by a line full of curves and swirls. There are arrows pointing to random spots along the twisted line and words that read &quot;this stuff has value&quot; and &quot;this end result has value&quot;.">
            <a:extLst>
              <a:ext uri="{FF2B5EF4-FFF2-40B4-BE49-F238E27FC236}">
                <a16:creationId xmlns:a16="http://schemas.microsoft.com/office/drawing/2014/main" id="{2319C7E6-25B2-45A1-AB8F-35A3197D3C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066" y="658535"/>
            <a:ext cx="10888595" cy="6039693"/>
          </a:xfrm>
          <a:prstGeom prst="rect">
            <a:avLst/>
          </a:prstGeom>
        </p:spPr>
      </p:pic>
      <p:sp>
        <p:nvSpPr>
          <p:cNvPr id="16" name="Title 15">
            <a:extLst>
              <a:ext uri="{FF2B5EF4-FFF2-40B4-BE49-F238E27FC236}">
                <a16:creationId xmlns:a16="http://schemas.microsoft.com/office/drawing/2014/main" id="{3849B62F-DEC2-496E-BD6B-840BBDC3CF35}"/>
              </a:ext>
            </a:extLst>
          </p:cNvPr>
          <p:cNvSpPr>
            <a:spLocks noGrp="1"/>
          </p:cNvSpPr>
          <p:nvPr>
            <p:ph type="title"/>
          </p:nvPr>
        </p:nvSpPr>
        <p:spPr>
          <a:xfrm>
            <a:off x="1517904" y="-1344168"/>
            <a:ext cx="9144000" cy="1344168"/>
          </a:xfrm>
        </p:spPr>
        <p:txBody>
          <a:bodyPr vert="horz" lIns="91440" tIns="45720" rIns="91440" bIns="45720" rtlCol="0" anchor="b">
            <a:normAutofit/>
          </a:bodyPr>
          <a:lstStyle/>
          <a:p>
            <a:r>
              <a:rPr lang="en-US" dirty="0"/>
              <a:t>It all has value</a:t>
            </a:r>
          </a:p>
        </p:txBody>
      </p:sp>
    </p:spTree>
    <p:extLst>
      <p:ext uri="{BB962C8B-B14F-4D97-AF65-F5344CB8AC3E}">
        <p14:creationId xmlns:p14="http://schemas.microsoft.com/office/powerpoint/2010/main" val="30692465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6886D-9992-4D44-94FE-DB57D8C76A25}"/>
              </a:ext>
            </a:extLst>
          </p:cNvPr>
          <p:cNvSpPr>
            <a:spLocks noGrp="1"/>
          </p:cNvSpPr>
          <p:nvPr>
            <p:ph type="title"/>
          </p:nvPr>
        </p:nvSpPr>
        <p:spPr/>
        <p:txBody>
          <a:bodyPr/>
          <a:lstStyle/>
          <a:p>
            <a:r>
              <a:rPr lang="en-US" dirty="0"/>
              <a:t>Disabled Women Make History </a:t>
            </a:r>
          </a:p>
        </p:txBody>
      </p:sp>
      <p:sp>
        <p:nvSpPr>
          <p:cNvPr id="3" name="Content Placeholder 2">
            <a:extLst>
              <a:ext uri="{FF2B5EF4-FFF2-40B4-BE49-F238E27FC236}">
                <a16:creationId xmlns:a16="http://schemas.microsoft.com/office/drawing/2014/main" id="{BCBC6A8F-41FE-48CC-9109-CAAC88BE7C11}"/>
              </a:ext>
            </a:extLst>
          </p:cNvPr>
          <p:cNvSpPr>
            <a:spLocks noGrp="1"/>
          </p:cNvSpPr>
          <p:nvPr>
            <p:ph idx="1"/>
          </p:nvPr>
        </p:nvSpPr>
        <p:spPr>
          <a:xfrm>
            <a:off x="1517904" y="2759363"/>
            <a:ext cx="9144000" cy="3127248"/>
          </a:xfrm>
        </p:spPr>
        <p:txBody>
          <a:bodyPr/>
          <a:lstStyle/>
          <a:p>
            <a:pPr marL="0" indent="0">
              <a:buNone/>
            </a:pPr>
            <a:r>
              <a:rPr lang="en-US" b="1" dirty="0">
                <a:solidFill>
                  <a:schemeClr val="accent3">
                    <a:lumMod val="75000"/>
                  </a:schemeClr>
                </a:solidFill>
              </a:rPr>
              <a:t>“Equality and inclusiveness aren’t difficult ideas, nor does it need to be something that we have to prepare for in the far future. It can happen now, but we all have to do what it takes to contribute to building that inclusive society.”</a:t>
            </a:r>
          </a:p>
          <a:p>
            <a:pPr marL="0" indent="0">
              <a:buNone/>
            </a:pPr>
            <a:r>
              <a:rPr lang="en-US" b="1" dirty="0"/>
              <a:t>~Liz Persaud</a:t>
            </a:r>
            <a:endParaRPr lang="en-US" dirty="0"/>
          </a:p>
        </p:txBody>
      </p:sp>
    </p:spTree>
    <p:extLst>
      <p:ext uri="{BB962C8B-B14F-4D97-AF65-F5344CB8AC3E}">
        <p14:creationId xmlns:p14="http://schemas.microsoft.com/office/powerpoint/2010/main" val="22609572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8" name="Rectangle 27">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B25428-E143-41D6-9822-34C26C209626}"/>
              </a:ext>
            </a:extLst>
          </p:cNvPr>
          <p:cNvSpPr>
            <a:spLocks noGrp="1"/>
          </p:cNvSpPr>
          <p:nvPr>
            <p:ph type="title"/>
          </p:nvPr>
        </p:nvSpPr>
        <p:spPr>
          <a:xfrm>
            <a:off x="5779008" y="463042"/>
            <a:ext cx="5266535" cy="1345115"/>
          </a:xfrm>
        </p:spPr>
        <p:txBody>
          <a:bodyPr vert="horz" lIns="91440" tIns="45720" rIns="91440" bIns="45720" rtlCol="0" anchor="t">
            <a:normAutofit/>
          </a:bodyPr>
          <a:lstStyle/>
          <a:p>
            <a:r>
              <a:rPr lang="en-US" sz="4400" kern="1200" spc="-50" baseline="0" dirty="0">
                <a:solidFill>
                  <a:schemeClr val="accent1">
                    <a:lumMod val="75000"/>
                  </a:schemeClr>
                </a:solidFill>
                <a:latin typeface="+mj-lt"/>
                <a:ea typeface="+mj-ea"/>
                <a:cs typeface="+mj-cs"/>
              </a:rPr>
              <a:t>Contact Me</a:t>
            </a:r>
          </a:p>
        </p:txBody>
      </p:sp>
      <p:pic>
        <p:nvPicPr>
          <p:cNvPr id="5" name="Content Placeholder 6" descr="Liz smiling in front of a waterfall">
            <a:extLst>
              <a:ext uri="{FF2B5EF4-FFF2-40B4-BE49-F238E27FC236}">
                <a16:creationId xmlns:a16="http://schemas.microsoft.com/office/drawing/2014/main" id="{6BEF5904-9769-4024-9830-B08DD4BBD9E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5346"/>
          <a:stretch/>
        </p:blipFill>
        <p:spPr>
          <a:xfrm>
            <a:off x="564602" y="1359308"/>
            <a:ext cx="4745013" cy="4746692"/>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4" name="Content Placeholder 3">
            <a:extLst>
              <a:ext uri="{FF2B5EF4-FFF2-40B4-BE49-F238E27FC236}">
                <a16:creationId xmlns:a16="http://schemas.microsoft.com/office/drawing/2014/main" id="{6C15EF22-8CFF-4EE1-837B-73D926A339E5}"/>
              </a:ext>
            </a:extLst>
          </p:cNvPr>
          <p:cNvSpPr>
            <a:spLocks noGrp="1"/>
          </p:cNvSpPr>
          <p:nvPr>
            <p:ph sz="half" idx="1"/>
          </p:nvPr>
        </p:nvSpPr>
        <p:spPr>
          <a:xfrm>
            <a:off x="5779008" y="1359308"/>
            <a:ext cx="5943600" cy="4876900"/>
          </a:xfrm>
        </p:spPr>
        <p:txBody>
          <a:bodyPr vert="horz" lIns="91440" tIns="45720" rIns="91440" bIns="45720" rtlCol="0">
            <a:normAutofit fontScale="92500" lnSpcReduction="10000"/>
          </a:bodyPr>
          <a:lstStyle/>
          <a:p>
            <a:pPr marL="0" indent="0">
              <a:lnSpc>
                <a:spcPct val="95000"/>
              </a:lnSpc>
              <a:spcBef>
                <a:spcPts val="0"/>
              </a:spcBef>
              <a:spcAft>
                <a:spcPts val="600"/>
              </a:spcAft>
              <a:buNone/>
            </a:pPr>
            <a:r>
              <a:rPr lang="en-US" sz="1600" dirty="0">
                <a:effectLst/>
              </a:rPr>
              <a:t>Liz Persaud is a nationally recognized keynote, public speaker, and advocate addressing the need to build bridges and solidify the gaps between individuals living with and without disabilities. Liz currently serves as the Program and Outreach Manager for Tools for Life, Georgia’s Assistive Technology Act Program at the Center for Inclusive Design and Innovation within the College of Design at Georgia Tech. She is a sought-after guest lecturer at numerous universities speaking on the power of assistive technology. Liz also serves on the Board of Directors at NMD United, Inc., a non-profit organization led by adults living with neuromuscular disabilities and provides outreach and raises disability awareness to numerous groups and organizations across the globe. Her passion lies within education about generations of adults growing up and living independently and successfully with childhood neuromuscular diseases. Additionally, Liz serves on the Board for the Disability </a:t>
            </a:r>
            <a:r>
              <a:rPr lang="en-US" sz="1600" dirty="0" err="1">
                <a:effectLst/>
              </a:rPr>
              <a:t>EmpowHer</a:t>
            </a:r>
            <a:r>
              <a:rPr lang="en-US" sz="1600" dirty="0">
                <a:effectLst/>
              </a:rPr>
              <a:t> Network, a non-profit that connects, motivates, and guides disabled girls and women to grow, learn, and develop to their highest potential and have the confidence to lead. Liz has dedicated her life to increasing independence for individuals with disabilities by educating on self-determination and advocacy with a focus on technology, disabilities and relationships. She is a graduate of Georgia State University and lives in Marietta, Georgia with her hero of a husband.</a:t>
            </a:r>
          </a:p>
          <a:p>
            <a:pPr marL="0" indent="0">
              <a:lnSpc>
                <a:spcPct val="95000"/>
              </a:lnSpc>
              <a:spcBef>
                <a:spcPts val="0"/>
              </a:spcBef>
              <a:spcAft>
                <a:spcPts val="600"/>
              </a:spcAft>
              <a:buNone/>
            </a:pPr>
            <a:r>
              <a:rPr lang="en-US" sz="1600" b="1" dirty="0">
                <a:effectLst/>
              </a:rPr>
              <a:t>To contact Liz, please email </a:t>
            </a:r>
            <a:r>
              <a:rPr lang="en-US" sz="1600" b="1" u="sng" dirty="0">
                <a:hlinkClick r:id="rId3"/>
              </a:rPr>
              <a:t>lizpersaud@gmail.com</a:t>
            </a:r>
            <a:r>
              <a:rPr lang="en-US" sz="1600" b="1" u="sng" dirty="0"/>
              <a:t>. </a:t>
            </a:r>
            <a:r>
              <a:rPr lang="en-US" sz="1600" b="1" dirty="0">
                <a:effectLst/>
              </a:rPr>
              <a:t> </a:t>
            </a:r>
          </a:p>
        </p:txBody>
      </p:sp>
    </p:spTree>
    <p:extLst>
      <p:ext uri="{BB962C8B-B14F-4D97-AF65-F5344CB8AC3E}">
        <p14:creationId xmlns:p14="http://schemas.microsoft.com/office/powerpoint/2010/main" val="2827346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Rectangle 2"/>
          <p:cNvSpPr txBox="1">
            <a:spLocks noGrp="1"/>
          </p:cNvSpPr>
          <p:nvPr>
            <p:ph type="title"/>
          </p:nvPr>
        </p:nvSpPr>
        <p:spPr>
          <a:xfrm>
            <a:off x="1091776" y="1052289"/>
            <a:ext cx="9144000" cy="706495"/>
          </a:xfrm>
        </p:spPr>
        <p:txBody>
          <a:bodyPr/>
          <a:lstStyle>
            <a:lvl1pPr defTabSz="406908">
              <a:defRPr sz="3200" spc="100">
                <a:solidFill>
                  <a:srgbClr val="FFC000"/>
                </a:solidFill>
              </a:defRPr>
            </a:lvl1pPr>
          </a:lstStyle>
          <a:p>
            <a:r>
              <a:rPr lang="en-US" dirty="0">
                <a:solidFill>
                  <a:schemeClr val="tx2"/>
                </a:solidFill>
              </a:rPr>
              <a:t>“She won’t and can’t be successful.”</a:t>
            </a:r>
          </a:p>
        </p:txBody>
      </p:sp>
      <p:sp>
        <p:nvSpPr>
          <p:cNvPr id="438" name="Rectangle 3"/>
          <p:cNvSpPr txBox="1">
            <a:spLocks noGrp="1"/>
          </p:cNvSpPr>
          <p:nvPr>
            <p:ph sz="half" idx="1"/>
          </p:nvPr>
        </p:nvSpPr>
        <p:spPr>
          <a:xfrm>
            <a:off x="1119575" y="2099078"/>
            <a:ext cx="7308237" cy="1438860"/>
          </a:xfrm>
        </p:spPr>
        <p:txBody>
          <a:bodyPr>
            <a:normAutofit fontScale="92500" lnSpcReduction="20000"/>
          </a:bodyPr>
          <a:lstStyle/>
          <a:p>
            <a:r>
              <a:rPr lang="en-US" dirty="0">
                <a:solidFill>
                  <a:schemeClr val="accent5"/>
                </a:solidFill>
              </a:rPr>
              <a:t>My Parents were advised to put me in a school for individuals with developmental disabilities and took me out the next day when they realized that system was not designed for me.</a:t>
            </a:r>
          </a:p>
        </p:txBody>
      </p:sp>
      <p:sp>
        <p:nvSpPr>
          <p:cNvPr id="2" name="Content Placeholder 1">
            <a:extLst>
              <a:ext uri="{FF2B5EF4-FFF2-40B4-BE49-F238E27FC236}">
                <a16:creationId xmlns:a16="http://schemas.microsoft.com/office/drawing/2014/main" id="{1EE35E7E-E56C-4E74-846D-4E2635751D82}"/>
              </a:ext>
            </a:extLst>
          </p:cNvPr>
          <p:cNvSpPr>
            <a:spLocks noGrp="1"/>
          </p:cNvSpPr>
          <p:nvPr>
            <p:ph sz="half" idx="2"/>
          </p:nvPr>
        </p:nvSpPr>
        <p:spPr>
          <a:xfrm>
            <a:off x="3737500" y="4875397"/>
            <a:ext cx="7537142" cy="1739303"/>
          </a:xfrm>
        </p:spPr>
        <p:txBody>
          <a:bodyPr>
            <a:normAutofit fontScale="92500" lnSpcReduction="20000"/>
          </a:bodyPr>
          <a:lstStyle/>
          <a:p>
            <a:r>
              <a:rPr lang="en-US" dirty="0">
                <a:solidFill>
                  <a:schemeClr val="accent3"/>
                </a:solidFill>
              </a:rPr>
              <a:t>Strong self-advocate, always wanting to help others, chosen as peer supporter to other students numerous times in elementary and middle schools. I always had good grades, made honor roll every year!</a:t>
            </a:r>
          </a:p>
          <a:p>
            <a:endParaRPr lang="en-US" dirty="0"/>
          </a:p>
        </p:txBody>
      </p:sp>
      <p:grpSp>
        <p:nvGrpSpPr>
          <p:cNvPr id="441" name="Picture 7">
            <a:extLst>
              <a:ext uri="{C183D7F6-B498-43B3-948B-1728B52AA6E4}">
                <adec:decorative xmlns:adec="http://schemas.microsoft.com/office/drawing/2017/decorative" val="1"/>
              </a:ext>
            </a:extLst>
          </p:cNvPr>
          <p:cNvGrpSpPr/>
          <p:nvPr/>
        </p:nvGrpSpPr>
        <p:grpSpPr>
          <a:xfrm rot="1041902">
            <a:off x="9009960" y="1409432"/>
            <a:ext cx="1925468" cy="1835637"/>
            <a:chOff x="181547" y="196576"/>
            <a:chExt cx="2028237" cy="1902779"/>
          </a:xfrm>
        </p:grpSpPr>
        <p:sp>
          <p:nvSpPr>
            <p:cNvPr id="439" name="Rectangle"/>
            <p:cNvSpPr/>
            <p:nvPr/>
          </p:nvSpPr>
          <p:spPr>
            <a:xfrm rot="20851608">
              <a:off x="181547" y="196576"/>
              <a:ext cx="2028236" cy="1902778"/>
            </a:xfrm>
            <a:prstGeom prst="rect">
              <a:avLst/>
            </a:prstGeom>
            <a:solidFill>
              <a:srgbClr val="EDEDED"/>
            </a:solidFill>
            <a:ln w="12700" cap="flat">
              <a:noFill/>
              <a:miter lim="400000"/>
            </a:ln>
            <a:effectLst/>
          </p:spPr>
          <p:txBody>
            <a:bodyPr wrap="square" lIns="45718" tIns="45718" rIns="45718" bIns="45718" numCol="1" anchor="ctr">
              <a:noAutofit/>
            </a:bodyPr>
            <a:lstStyle/>
            <a:p>
              <a:pPr>
                <a:defRPr>
                  <a:latin typeface="+mj-lt"/>
                  <a:ea typeface="+mj-ea"/>
                  <a:cs typeface="+mj-cs"/>
                  <a:sym typeface="Calibri"/>
                </a:defRPr>
              </a:pPr>
              <a:endParaRPr/>
            </a:p>
          </p:txBody>
        </p:sp>
        <p:pic>
          <p:nvPicPr>
            <p:cNvPr id="440" name="image27.jpeg" descr="A photo of Liz as a little girl, with dark hair, a big smile, and wearing a navy blue dress with white accents and a red bow."/>
            <p:cNvPicPr>
              <a:picLocks noChangeAspect="1"/>
            </p:cNvPicPr>
            <p:nvPr/>
          </p:nvPicPr>
          <p:blipFill>
            <a:blip r:embed="rId3"/>
            <a:stretch>
              <a:fillRect/>
            </a:stretch>
          </p:blipFill>
          <p:spPr>
            <a:xfrm rot="20851608">
              <a:off x="181547" y="196576"/>
              <a:ext cx="2028237" cy="1902779"/>
            </a:xfrm>
            <a:prstGeom prst="rect">
              <a:avLst/>
            </a:prstGeom>
            <a:ln w="88900" cap="sq">
              <a:solidFill>
                <a:srgbClr val="FFFFFF"/>
              </a:solidFill>
              <a:prstDash val="solid"/>
              <a:miter lim="800000"/>
            </a:ln>
            <a:effectLst>
              <a:outerShdw blurRad="50800" dist="18000" dir="5400000" rotWithShape="0">
                <a:srgbClr val="000000">
                  <a:alpha val="40000"/>
                </a:srgbClr>
              </a:outerShdw>
            </a:effectLst>
          </p:spPr>
        </p:pic>
      </p:grpSp>
      <p:sp>
        <p:nvSpPr>
          <p:cNvPr id="442" name="Rectangle 2"/>
          <p:cNvSpPr txBox="1"/>
          <p:nvPr/>
        </p:nvSpPr>
        <p:spPr>
          <a:xfrm>
            <a:off x="3372479" y="3631369"/>
            <a:ext cx="8035403" cy="1117733"/>
          </a:xfrm>
          <a:prstGeom prst="rect">
            <a:avLst/>
          </a:prstGeom>
          <a:noFill/>
          <a:ln w="12700">
            <a:solidFill>
              <a:schemeClr val="bg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a:defRPr sz="3200" b="1" spc="200">
                <a:solidFill>
                  <a:srgbClr val="FFC000"/>
                </a:solidFill>
                <a:latin typeface="+mj-lt"/>
                <a:ea typeface="+mj-ea"/>
                <a:cs typeface="+mj-cs"/>
                <a:sym typeface="Calibri"/>
              </a:defRPr>
            </a:lvl1pPr>
          </a:lstStyle>
          <a:p>
            <a:pPr algn="ctr"/>
            <a:r>
              <a:rPr dirty="0">
                <a:solidFill>
                  <a:schemeClr val="tx2"/>
                </a:solidFill>
              </a:rPr>
              <a:t>“I will and can be successful”</a:t>
            </a:r>
          </a:p>
        </p:txBody>
      </p:sp>
      <p:grpSp>
        <p:nvGrpSpPr>
          <p:cNvPr id="445" name="Picture 8" descr="A young Liz with long dark hair sits smiling, wearing a blue-and-white dress with white socks and black shoes. She is also wearing a white graduation cap and holding a piece of paper that is rolled up."/>
          <p:cNvGrpSpPr/>
          <p:nvPr/>
        </p:nvGrpSpPr>
        <p:grpSpPr>
          <a:xfrm rot="20737724">
            <a:off x="1169564" y="3842955"/>
            <a:ext cx="2194399" cy="2512523"/>
            <a:chOff x="0" y="0"/>
            <a:chExt cx="2270160" cy="2671671"/>
          </a:xfrm>
        </p:grpSpPr>
        <p:sp>
          <p:nvSpPr>
            <p:cNvPr id="443" name="Rectangle"/>
            <p:cNvSpPr/>
            <p:nvPr/>
          </p:nvSpPr>
          <p:spPr>
            <a:xfrm rot="445730">
              <a:off x="149284" y="117229"/>
              <a:ext cx="1971592" cy="2437213"/>
            </a:xfrm>
            <a:prstGeom prst="rect">
              <a:avLst/>
            </a:prstGeom>
            <a:solidFill>
              <a:srgbClr val="EDEDED"/>
            </a:solidFill>
            <a:ln w="12700" cap="flat">
              <a:noFill/>
              <a:miter lim="400000"/>
            </a:ln>
            <a:effectLst/>
          </p:spPr>
          <p:txBody>
            <a:bodyPr wrap="square" lIns="45718" tIns="45718" rIns="45718" bIns="45718" numCol="1" anchor="ctr">
              <a:noAutofit/>
            </a:bodyPr>
            <a:lstStyle/>
            <a:p>
              <a:pPr>
                <a:defRPr>
                  <a:latin typeface="+mj-lt"/>
                  <a:ea typeface="+mj-ea"/>
                  <a:cs typeface="+mj-cs"/>
                  <a:sym typeface="Calibri"/>
                </a:defRPr>
              </a:pPr>
              <a:endParaRPr/>
            </a:p>
          </p:txBody>
        </p:sp>
        <p:pic>
          <p:nvPicPr>
            <p:cNvPr id="444" name="image28.jpeg">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445730">
              <a:off x="149284" y="117229"/>
              <a:ext cx="1971592" cy="2437213"/>
            </a:xfrm>
            <a:prstGeom prst="rect">
              <a:avLst/>
            </a:prstGeom>
            <a:ln w="88900" cap="sq">
              <a:solidFill>
                <a:srgbClr val="FFFFFF"/>
              </a:solidFill>
              <a:prstDash val="solid"/>
              <a:miter lim="800000"/>
            </a:ln>
            <a:effectLst>
              <a:outerShdw blurRad="50800" dist="18000" dir="5400000" rotWithShape="0">
                <a:srgbClr val="000000">
                  <a:alpha val="40000"/>
                </a:srgbClr>
              </a:outerShdw>
            </a:effectLst>
          </p:spPr>
        </p:pic>
      </p:grpSp>
    </p:spTree>
    <p:extLst>
      <p:ext uri="{BB962C8B-B14F-4D97-AF65-F5344CB8AC3E}">
        <p14:creationId xmlns:p14="http://schemas.microsoft.com/office/powerpoint/2010/main" val="416226482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Freeform: Shape 13">
            <a:extLst>
              <a:ext uri="{FF2B5EF4-FFF2-40B4-BE49-F238E27FC236}">
                <a16:creationId xmlns:a16="http://schemas.microsoft.com/office/drawing/2014/main" id="{A67FFD73-5996-479A-B8EB-EBA3DECC08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443386" cy="6210556"/>
          </a:xfrm>
          <a:custGeom>
            <a:avLst/>
            <a:gdLst>
              <a:gd name="connsiteX0" fmla="*/ 0 w 11443386"/>
              <a:gd name="connsiteY0" fmla="*/ 0 h 6210556"/>
              <a:gd name="connsiteX1" fmla="*/ 7534652 w 11443386"/>
              <a:gd name="connsiteY1" fmla="*/ 0 h 6210556"/>
              <a:gd name="connsiteX2" fmla="*/ 7534652 w 11443386"/>
              <a:gd name="connsiteY2" fmla="*/ 758953 h 6210556"/>
              <a:gd name="connsiteX3" fmla="*/ 11443386 w 11443386"/>
              <a:gd name="connsiteY3" fmla="*/ 758953 h 6210556"/>
              <a:gd name="connsiteX4" fmla="*/ 11443386 w 11443386"/>
              <a:gd name="connsiteY4" fmla="*/ 6210556 h 6210556"/>
              <a:gd name="connsiteX5" fmla="*/ 840766 w 11443386"/>
              <a:gd name="connsiteY5" fmla="*/ 6210556 h 6210556"/>
              <a:gd name="connsiteX6" fmla="*/ 840766 w 11443386"/>
              <a:gd name="connsiteY6" fmla="*/ 6143050 h 6210556"/>
              <a:gd name="connsiteX7" fmla="*/ 0 w 11443386"/>
              <a:gd name="connsiteY7" fmla="*/ 6143050 h 621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43386" h="6210556">
                <a:moveTo>
                  <a:pt x="0" y="0"/>
                </a:moveTo>
                <a:lnTo>
                  <a:pt x="7534652" y="0"/>
                </a:lnTo>
                <a:lnTo>
                  <a:pt x="7534652" y="758953"/>
                </a:lnTo>
                <a:lnTo>
                  <a:pt x="11443386" y="758953"/>
                </a:lnTo>
                <a:lnTo>
                  <a:pt x="11443386" y="6210556"/>
                </a:lnTo>
                <a:lnTo>
                  <a:pt x="840766" y="6210556"/>
                </a:lnTo>
                <a:lnTo>
                  <a:pt x="840766" y="6143050"/>
                </a:lnTo>
                <a:lnTo>
                  <a:pt x="0" y="614305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BF354A7-C448-4472-98D8-AAD5A9DD5578}"/>
              </a:ext>
            </a:extLst>
          </p:cNvPr>
          <p:cNvSpPr>
            <a:spLocks noGrp="1"/>
          </p:cNvSpPr>
          <p:nvPr>
            <p:ph type="title"/>
          </p:nvPr>
        </p:nvSpPr>
        <p:spPr>
          <a:xfrm>
            <a:off x="748614" y="297313"/>
            <a:ext cx="5997270" cy="1682979"/>
          </a:xfrm>
        </p:spPr>
        <p:txBody>
          <a:bodyPr anchor="ctr">
            <a:normAutofit/>
          </a:bodyPr>
          <a:lstStyle/>
          <a:p>
            <a:r>
              <a:rPr lang="en-US" sz="4400" dirty="0"/>
              <a:t>Me: Why Me? </a:t>
            </a:r>
            <a:br>
              <a:rPr lang="en-US" sz="4400" dirty="0"/>
            </a:br>
            <a:r>
              <a:rPr lang="en-US" sz="4400" dirty="0"/>
              <a:t>Me: Why Not Me?</a:t>
            </a:r>
          </a:p>
        </p:txBody>
      </p:sp>
      <p:sp>
        <p:nvSpPr>
          <p:cNvPr id="3" name="Content Placeholder 2">
            <a:extLst>
              <a:ext uri="{FF2B5EF4-FFF2-40B4-BE49-F238E27FC236}">
                <a16:creationId xmlns:a16="http://schemas.microsoft.com/office/drawing/2014/main" id="{13AE65E7-A83E-4518-9AB6-E5F58D4E8BC0}"/>
              </a:ext>
            </a:extLst>
          </p:cNvPr>
          <p:cNvSpPr>
            <a:spLocks noGrp="1"/>
          </p:cNvSpPr>
          <p:nvPr>
            <p:ph idx="1"/>
          </p:nvPr>
        </p:nvSpPr>
        <p:spPr>
          <a:xfrm>
            <a:off x="748614" y="1980294"/>
            <a:ext cx="6340136" cy="4651987"/>
          </a:xfrm>
        </p:spPr>
        <p:txBody>
          <a:bodyPr anchor="t">
            <a:normAutofit/>
          </a:bodyPr>
          <a:lstStyle/>
          <a:p>
            <a:pPr marL="342900" indent="-342900">
              <a:lnSpc>
                <a:spcPct val="100000"/>
              </a:lnSpc>
              <a:spcBef>
                <a:spcPts val="0"/>
              </a:spcBef>
              <a:buFont typeface="Arial" panose="020B0604020202020204" pitchFamily="34" charset="0"/>
              <a:buChar char="•"/>
            </a:pPr>
            <a:r>
              <a:rPr lang="en-US" sz="2000" dirty="0"/>
              <a:t>Spinal Muscular Atrophy Type 2 ("ALS in children")</a:t>
            </a:r>
          </a:p>
          <a:p>
            <a:pPr marL="342900" indent="-342900">
              <a:lnSpc>
                <a:spcPct val="100000"/>
              </a:lnSpc>
              <a:spcBef>
                <a:spcPts val="0"/>
              </a:spcBef>
              <a:buFont typeface="Arial" panose="020B0604020202020204" pitchFamily="34" charset="0"/>
              <a:buChar char="•"/>
            </a:pPr>
            <a:endParaRPr lang="en-US" sz="2000" dirty="0"/>
          </a:p>
          <a:p>
            <a:pPr marL="342900" indent="-342900">
              <a:lnSpc>
                <a:spcPct val="100000"/>
              </a:lnSpc>
              <a:spcBef>
                <a:spcPts val="0"/>
              </a:spcBef>
              <a:buFont typeface="Arial" panose="020B0604020202020204" pitchFamily="34" charset="0"/>
              <a:buChar char="•"/>
            </a:pPr>
            <a:r>
              <a:rPr lang="en-US" sz="2000" dirty="0"/>
              <a:t>Official diagnosis, Dec 1979</a:t>
            </a:r>
          </a:p>
          <a:p>
            <a:pPr marL="342900" indent="-342900">
              <a:lnSpc>
                <a:spcPct val="100000"/>
              </a:lnSpc>
              <a:spcBef>
                <a:spcPts val="0"/>
              </a:spcBef>
              <a:buFont typeface="Arial" panose="020B0604020202020204" pitchFamily="34" charset="0"/>
              <a:buChar char="•"/>
            </a:pPr>
            <a:endParaRPr lang="en-US" sz="2000" dirty="0"/>
          </a:p>
          <a:p>
            <a:pPr marL="342900" indent="-342900">
              <a:lnSpc>
                <a:spcPct val="100000"/>
              </a:lnSpc>
              <a:spcBef>
                <a:spcPts val="0"/>
              </a:spcBef>
              <a:buFont typeface="Arial" panose="020B0604020202020204" pitchFamily="34" charset="0"/>
              <a:buChar char="•"/>
            </a:pPr>
            <a:r>
              <a:rPr lang="en-US" sz="2000" dirty="0"/>
              <a:t>Life Expectancy (Age 2, 7, 11 and now 43)</a:t>
            </a:r>
          </a:p>
          <a:p>
            <a:pPr marL="342900" indent="-342900">
              <a:lnSpc>
                <a:spcPct val="100000"/>
              </a:lnSpc>
              <a:spcBef>
                <a:spcPts val="0"/>
              </a:spcBef>
              <a:buFont typeface="Arial" panose="020B0604020202020204" pitchFamily="34" charset="0"/>
              <a:buChar char="•"/>
            </a:pPr>
            <a:endParaRPr lang="en-US" sz="2000" dirty="0"/>
          </a:p>
          <a:p>
            <a:pPr marL="342900" indent="-342900">
              <a:lnSpc>
                <a:spcPct val="100000"/>
              </a:lnSpc>
              <a:spcBef>
                <a:spcPts val="0"/>
              </a:spcBef>
              <a:buFont typeface="Arial" panose="020B0604020202020204" pitchFamily="34" charset="0"/>
              <a:buChar char="•"/>
            </a:pPr>
            <a:r>
              <a:rPr lang="en-US" sz="2000" dirty="0"/>
              <a:t>Progressive Muscle Weakness</a:t>
            </a:r>
          </a:p>
          <a:p>
            <a:pPr marL="342900" indent="-342900">
              <a:lnSpc>
                <a:spcPct val="100000"/>
              </a:lnSpc>
              <a:spcBef>
                <a:spcPts val="0"/>
              </a:spcBef>
              <a:buFont typeface="Arial" panose="020B0604020202020204" pitchFamily="34" charset="0"/>
              <a:buChar char="•"/>
            </a:pPr>
            <a:endParaRPr lang="en-US" sz="2000" dirty="0"/>
          </a:p>
          <a:p>
            <a:pPr marL="342900" indent="-342900">
              <a:lnSpc>
                <a:spcPct val="100000"/>
              </a:lnSpc>
              <a:spcBef>
                <a:spcPts val="0"/>
              </a:spcBef>
              <a:buFont typeface="Arial" panose="020B0604020202020204" pitchFamily="34" charset="0"/>
              <a:buChar char="•"/>
            </a:pPr>
            <a:r>
              <a:rPr lang="en-US" sz="2000" dirty="0"/>
              <a:t>Chronic Pain and Fatigue</a:t>
            </a:r>
          </a:p>
          <a:p>
            <a:pPr marL="342900" indent="-342900">
              <a:lnSpc>
                <a:spcPct val="100000"/>
              </a:lnSpc>
              <a:spcBef>
                <a:spcPts val="0"/>
              </a:spcBef>
              <a:buFont typeface="Arial" panose="020B0604020202020204" pitchFamily="34" charset="0"/>
              <a:buChar char="•"/>
            </a:pPr>
            <a:endParaRPr lang="en-US" sz="2000" dirty="0"/>
          </a:p>
          <a:p>
            <a:pPr marL="342900" indent="-342900">
              <a:lnSpc>
                <a:spcPct val="100000"/>
              </a:lnSpc>
              <a:spcBef>
                <a:spcPts val="0"/>
              </a:spcBef>
              <a:buFont typeface="Arial" panose="020B0604020202020204" pitchFamily="34" charset="0"/>
              <a:buChar char="•"/>
            </a:pPr>
            <a:r>
              <a:rPr lang="en-US" sz="2000" dirty="0"/>
              <a:t>Respiratory Complications</a:t>
            </a:r>
          </a:p>
          <a:p>
            <a:pPr marL="342900" indent="-342900">
              <a:lnSpc>
                <a:spcPct val="100000"/>
              </a:lnSpc>
              <a:spcBef>
                <a:spcPts val="0"/>
              </a:spcBef>
              <a:buFont typeface="Arial" panose="020B0604020202020204" pitchFamily="34" charset="0"/>
              <a:buChar char="•"/>
            </a:pPr>
            <a:endParaRPr lang="en-US" sz="2000" dirty="0"/>
          </a:p>
          <a:p>
            <a:pPr marL="0" indent="0" algn="ctr">
              <a:lnSpc>
                <a:spcPct val="100000"/>
              </a:lnSpc>
              <a:spcBef>
                <a:spcPts val="0"/>
              </a:spcBef>
              <a:buNone/>
            </a:pPr>
            <a:r>
              <a:rPr lang="en-US" altLang="en-US" sz="2400" b="1" dirty="0">
                <a:solidFill>
                  <a:schemeClr val="accent5"/>
                </a:solidFill>
                <a:ea typeface="+mn-ea"/>
                <a:cs typeface="+mn-cs"/>
              </a:rPr>
              <a:t>“What doesn’t kill you, makes you stronger.”</a:t>
            </a:r>
          </a:p>
        </p:txBody>
      </p:sp>
      <p:pic>
        <p:nvPicPr>
          <p:cNvPr id="5" name="Picture 5" descr="A young Liz with long dark hair is wearing a blue and white dress and is sitting at a table with her elbows propped up and her face in her hands.">
            <a:extLst>
              <a:ext uri="{FF2B5EF4-FFF2-40B4-BE49-F238E27FC236}">
                <a16:creationId xmlns:a16="http://schemas.microsoft.com/office/drawing/2014/main" id="{A1C43970-631E-47EE-9555-67CA2D4A7FDC}"/>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20197" r="22447"/>
          <a:stretch/>
        </p:blipFill>
        <p:spPr bwMode="auto">
          <a:xfrm>
            <a:off x="8017700" y="1522146"/>
            <a:ext cx="2167255" cy="2125464"/>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4" name="Picture 7" descr="Liz as a toddler has short dark hair and is wearing a red and white dress.">
            <a:extLst>
              <a:ext uri="{FF2B5EF4-FFF2-40B4-BE49-F238E27FC236}">
                <a16:creationId xmlns:a16="http://schemas.microsoft.com/office/drawing/2014/main" id="{EF36BACF-3F20-4F76-B55F-A6D52FF30CAC}"/>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2"/>
          <a:stretch/>
        </p:blipFill>
        <p:spPr bwMode="auto">
          <a:xfrm rot="21600000">
            <a:off x="8017700" y="3898320"/>
            <a:ext cx="2167255" cy="2435534"/>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277768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5C1C2-74EC-4249-8AC6-7C50950EEFB6}"/>
              </a:ext>
            </a:extLst>
          </p:cNvPr>
          <p:cNvSpPr>
            <a:spLocks noGrp="1"/>
          </p:cNvSpPr>
          <p:nvPr>
            <p:ph type="title"/>
          </p:nvPr>
        </p:nvSpPr>
        <p:spPr>
          <a:xfrm>
            <a:off x="1524000" y="1662546"/>
            <a:ext cx="9144000" cy="1485854"/>
          </a:xfrm>
        </p:spPr>
        <p:txBody>
          <a:bodyPr vert="horz" lIns="91440" tIns="45720" rIns="91440" bIns="45720" rtlCol="0" anchor="ctr">
            <a:normAutofit/>
          </a:bodyPr>
          <a:lstStyle/>
          <a:p>
            <a:pPr algn="ctr"/>
            <a:r>
              <a:rPr lang="en-US" sz="4400" b="1" dirty="0"/>
              <a:t>START AT THE </a:t>
            </a:r>
            <a:br>
              <a:rPr lang="en-US" sz="4400" b="1" dirty="0"/>
            </a:br>
            <a:r>
              <a:rPr lang="en-US" sz="4400" b="1" dirty="0"/>
              <a:t>BEGINNING</a:t>
            </a:r>
          </a:p>
        </p:txBody>
      </p:sp>
      <p:sp>
        <p:nvSpPr>
          <p:cNvPr id="4" name="Content Placeholder 3">
            <a:extLst>
              <a:ext uri="{FF2B5EF4-FFF2-40B4-BE49-F238E27FC236}">
                <a16:creationId xmlns:a16="http://schemas.microsoft.com/office/drawing/2014/main" id="{E67D7FD7-A334-49F4-A05E-0825A9420CD4}"/>
              </a:ext>
            </a:extLst>
          </p:cNvPr>
          <p:cNvSpPr>
            <a:spLocks noGrp="1"/>
          </p:cNvSpPr>
          <p:nvPr>
            <p:ph sz="half" idx="1"/>
          </p:nvPr>
        </p:nvSpPr>
        <p:spPr>
          <a:xfrm>
            <a:off x="966771" y="3429000"/>
            <a:ext cx="5055337" cy="2436135"/>
          </a:xfrm>
          <a:solidFill>
            <a:schemeClr val="accent3">
              <a:lumMod val="20000"/>
              <a:lumOff val="80000"/>
            </a:schemeClr>
          </a:solidFill>
          <a:ln>
            <a:noFill/>
          </a:ln>
        </p:spPr>
        <p:txBody>
          <a:bodyPr vert="horz" lIns="91440" tIns="45720" rIns="91440" bIns="45720" rtlCol="0" anchor="t">
            <a:normAutofit lnSpcReduction="10000"/>
          </a:bodyPr>
          <a:lstStyle/>
          <a:p>
            <a:pPr marL="0" indent="0" algn="ctr">
              <a:buNone/>
            </a:pPr>
            <a:endParaRPr lang="en-US" sz="3200" b="1" dirty="0">
              <a:solidFill>
                <a:schemeClr val="accent3">
                  <a:lumMod val="75000"/>
                </a:schemeClr>
              </a:solidFill>
              <a:latin typeface="Arial Black" panose="020B0A04020102020204" pitchFamily="34" charset="0"/>
            </a:endParaRPr>
          </a:p>
          <a:p>
            <a:pPr marL="0" indent="0" algn="ctr">
              <a:lnSpc>
                <a:spcPct val="100000"/>
              </a:lnSpc>
              <a:spcBef>
                <a:spcPts val="0"/>
              </a:spcBef>
              <a:buNone/>
            </a:pPr>
            <a:r>
              <a:rPr lang="en-US" sz="3200" b="1" dirty="0">
                <a:solidFill>
                  <a:schemeClr val="accent1">
                    <a:lumMod val="75000"/>
                  </a:schemeClr>
                </a:solidFill>
                <a:latin typeface="Arial" panose="020B0604020202020204" pitchFamily="34" charset="0"/>
                <a:cs typeface="Arial" panose="020B0604020202020204" pitchFamily="34" charset="0"/>
              </a:rPr>
              <a:t>disability can often be a </a:t>
            </a:r>
            <a:r>
              <a:rPr lang="en-US" sz="3200" b="1" dirty="0">
                <a:solidFill>
                  <a:schemeClr val="accent3">
                    <a:lumMod val="75000"/>
                  </a:schemeClr>
                </a:solidFill>
                <a:latin typeface="Arial Black" panose="020B0A04020102020204" pitchFamily="34" charset="0"/>
                <a:cs typeface="Arial" panose="020B0604020202020204" pitchFamily="34" charset="0"/>
              </a:rPr>
              <a:t>consequence of the environment</a:t>
            </a:r>
          </a:p>
        </p:txBody>
      </p:sp>
      <p:sp>
        <p:nvSpPr>
          <p:cNvPr id="6" name="Content Placeholder 5">
            <a:extLst>
              <a:ext uri="{FF2B5EF4-FFF2-40B4-BE49-F238E27FC236}">
                <a16:creationId xmlns:a16="http://schemas.microsoft.com/office/drawing/2014/main" id="{A810B095-D6C0-4C1B-B4A5-D5BA1DF59531}"/>
              </a:ext>
            </a:extLst>
          </p:cNvPr>
          <p:cNvSpPr>
            <a:spLocks noGrp="1"/>
          </p:cNvSpPr>
          <p:nvPr>
            <p:ph sz="half" idx="2"/>
          </p:nvPr>
        </p:nvSpPr>
        <p:spPr>
          <a:xfrm>
            <a:off x="6169892" y="3429000"/>
            <a:ext cx="5055337" cy="2436136"/>
          </a:xfrm>
          <a:solidFill>
            <a:schemeClr val="accent6">
              <a:lumMod val="20000"/>
              <a:lumOff val="80000"/>
            </a:schemeClr>
          </a:solidFill>
          <a:ln>
            <a:solidFill>
              <a:schemeClr val="accent6">
                <a:lumMod val="20000"/>
                <a:lumOff val="80000"/>
              </a:schemeClr>
            </a:solidFill>
          </a:ln>
        </p:spPr>
        <p:txBody>
          <a:bodyPr>
            <a:normAutofit lnSpcReduction="10000"/>
          </a:bodyPr>
          <a:lstStyle/>
          <a:p>
            <a:pPr marL="0" indent="0" algn="ctr">
              <a:lnSpc>
                <a:spcPct val="100000"/>
              </a:lnSpc>
              <a:spcBef>
                <a:spcPts val="0"/>
              </a:spcBef>
              <a:buNone/>
            </a:pPr>
            <a:endParaRPr lang="en-US" sz="2400" dirty="0">
              <a:solidFill>
                <a:schemeClr val="accent6">
                  <a:lumMod val="75000"/>
                </a:schemeClr>
              </a:solidFill>
              <a:latin typeface="Arial Black" panose="020B0A04020102020204" pitchFamily="34" charset="0"/>
            </a:endParaRPr>
          </a:p>
          <a:p>
            <a:pPr marL="0" indent="0" algn="ctr">
              <a:lnSpc>
                <a:spcPct val="100000"/>
              </a:lnSpc>
              <a:spcBef>
                <a:spcPts val="0"/>
              </a:spcBef>
              <a:buNone/>
            </a:pPr>
            <a:r>
              <a:rPr lang="en-US" sz="2400" dirty="0">
                <a:solidFill>
                  <a:schemeClr val="accent6">
                    <a:lumMod val="75000"/>
                  </a:schemeClr>
                </a:solidFill>
                <a:latin typeface="Arial Black" panose="020B0A04020102020204" pitchFamily="34" charset="0"/>
              </a:rPr>
              <a:t>attitudes</a:t>
            </a:r>
          </a:p>
          <a:p>
            <a:pPr marL="0" indent="0" algn="ctr">
              <a:lnSpc>
                <a:spcPct val="100000"/>
              </a:lnSpc>
              <a:spcBef>
                <a:spcPts val="0"/>
              </a:spcBef>
              <a:buNone/>
            </a:pPr>
            <a:r>
              <a:rPr lang="en-US" sz="2400" b="1" spc="300" dirty="0">
                <a:solidFill>
                  <a:schemeClr val="accent6">
                    <a:lumMod val="50000"/>
                  </a:schemeClr>
                </a:solidFill>
                <a:latin typeface="Arial Black" panose="020B0A04020102020204" pitchFamily="34" charset="0"/>
              </a:rPr>
              <a:t>stereotypes</a:t>
            </a:r>
          </a:p>
          <a:p>
            <a:pPr marL="0" indent="0" algn="ctr">
              <a:lnSpc>
                <a:spcPct val="100000"/>
              </a:lnSpc>
              <a:spcBef>
                <a:spcPts val="0"/>
              </a:spcBef>
              <a:buNone/>
            </a:pPr>
            <a:r>
              <a:rPr lang="en-US" sz="3600" dirty="0">
                <a:solidFill>
                  <a:srgbClr val="0070C0"/>
                </a:solidFill>
                <a:latin typeface="Arial Black" panose="020B0A04020102020204" pitchFamily="34" charset="0"/>
              </a:rPr>
              <a:t>barriers</a:t>
            </a:r>
          </a:p>
          <a:p>
            <a:pPr marL="0" indent="0" algn="ctr">
              <a:lnSpc>
                <a:spcPct val="100000"/>
              </a:lnSpc>
              <a:spcBef>
                <a:spcPts val="0"/>
              </a:spcBef>
              <a:buNone/>
            </a:pPr>
            <a:r>
              <a:rPr lang="en-US" sz="3600" dirty="0">
                <a:solidFill>
                  <a:srgbClr val="002060"/>
                </a:solidFill>
                <a:latin typeface="Arial Black" panose="020B0A04020102020204" pitchFamily="34" charset="0"/>
              </a:rPr>
              <a:t>misconceptions</a:t>
            </a:r>
          </a:p>
          <a:p>
            <a:pPr marL="0" indent="0" algn="ctr">
              <a:lnSpc>
                <a:spcPct val="100000"/>
              </a:lnSpc>
              <a:spcBef>
                <a:spcPts val="0"/>
              </a:spcBef>
              <a:buNone/>
            </a:pPr>
            <a:r>
              <a:rPr lang="en-US" sz="2000" dirty="0">
                <a:solidFill>
                  <a:schemeClr val="tx2">
                    <a:lumMod val="50000"/>
                    <a:lumOff val="50000"/>
                  </a:schemeClr>
                </a:solidFill>
                <a:latin typeface="Arial Black" panose="020B0A04020102020204" pitchFamily="34" charset="0"/>
              </a:rPr>
              <a:t>ableism</a:t>
            </a:r>
          </a:p>
        </p:txBody>
      </p:sp>
    </p:spTree>
    <p:extLst>
      <p:ext uri="{BB962C8B-B14F-4D97-AF65-F5344CB8AC3E}">
        <p14:creationId xmlns:p14="http://schemas.microsoft.com/office/powerpoint/2010/main" val="8194825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55A78AC-D3B7-45AF-B2BE-E365D5CBC5D4}"/>
              </a:ext>
            </a:extLst>
          </p:cNvPr>
          <p:cNvSpPr>
            <a:spLocks noGrp="1"/>
          </p:cNvSpPr>
          <p:nvPr>
            <p:ph type="title"/>
          </p:nvPr>
        </p:nvSpPr>
        <p:spPr/>
        <p:txBody>
          <a:bodyPr/>
          <a:lstStyle/>
          <a:p>
            <a:r>
              <a:rPr lang="en-US" dirty="0"/>
              <a:t>Point A to Point B</a:t>
            </a:r>
          </a:p>
        </p:txBody>
      </p:sp>
      <p:pic>
        <p:nvPicPr>
          <p:cNvPr id="9" name="Picture 8" descr="Point A to Point B. Two black dots labeled with the letter A and B, connected by a line full of curves and swirls.">
            <a:extLst>
              <a:ext uri="{FF2B5EF4-FFF2-40B4-BE49-F238E27FC236}">
                <a16:creationId xmlns:a16="http://schemas.microsoft.com/office/drawing/2014/main" id="{A25257E0-6FFF-4020-B484-6C3EB318A7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843" y="573089"/>
            <a:ext cx="10898121" cy="6192114"/>
          </a:xfrm>
          <a:prstGeom prst="rect">
            <a:avLst/>
          </a:prstGeom>
        </p:spPr>
      </p:pic>
    </p:spTree>
    <p:extLst>
      <p:ext uri="{BB962C8B-B14F-4D97-AF65-F5344CB8AC3E}">
        <p14:creationId xmlns:p14="http://schemas.microsoft.com/office/powerpoint/2010/main" val="25655444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9">
            <a:extLst>
              <a:ext uri="{FF2B5EF4-FFF2-40B4-BE49-F238E27FC236}">
                <a16:creationId xmlns:a16="http://schemas.microsoft.com/office/drawing/2014/main" id="{ACD0CF1E-4915-4854-AE1A-BE8E8ABDE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1">
            <a:extLst>
              <a:ext uri="{FF2B5EF4-FFF2-40B4-BE49-F238E27FC236}">
                <a16:creationId xmlns:a16="http://schemas.microsoft.com/office/drawing/2014/main" id="{C378B036-879B-4F45-A653-56FC275A70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2000"/>
            <a:ext cx="12192000" cy="609600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66EA1A-63C0-429C-9502-EFA8E606997B}"/>
              </a:ext>
            </a:extLst>
          </p:cNvPr>
          <p:cNvSpPr>
            <a:spLocks noGrp="1"/>
          </p:cNvSpPr>
          <p:nvPr>
            <p:ph type="title"/>
          </p:nvPr>
        </p:nvSpPr>
        <p:spPr>
          <a:xfrm>
            <a:off x="762000" y="1219200"/>
            <a:ext cx="10668000" cy="876300"/>
          </a:xfrm>
        </p:spPr>
        <p:txBody>
          <a:bodyPr vert="horz" lIns="91440" tIns="45720" rIns="91440" bIns="45720" rtlCol="0">
            <a:normAutofit/>
          </a:bodyPr>
          <a:lstStyle/>
          <a:p>
            <a:r>
              <a:rPr lang="en-US" sz="4400" kern="1200" dirty="0">
                <a:latin typeface="+mj-lt"/>
                <a:ea typeface="+mj-ea"/>
                <a:cs typeface="+mj-cs"/>
              </a:rPr>
              <a:t>Disability is Natural</a:t>
            </a:r>
          </a:p>
        </p:txBody>
      </p:sp>
      <p:sp>
        <p:nvSpPr>
          <p:cNvPr id="3" name="Content Placeholder 2">
            <a:extLst>
              <a:ext uri="{FF2B5EF4-FFF2-40B4-BE49-F238E27FC236}">
                <a16:creationId xmlns:a16="http://schemas.microsoft.com/office/drawing/2014/main" id="{31237FAF-DE1F-49BD-9D87-920A16EE5E6F}"/>
              </a:ext>
            </a:extLst>
          </p:cNvPr>
          <p:cNvSpPr>
            <a:spLocks noGrp="1"/>
          </p:cNvSpPr>
          <p:nvPr>
            <p:ph idx="1"/>
          </p:nvPr>
        </p:nvSpPr>
        <p:spPr>
          <a:xfrm>
            <a:off x="762000" y="2273300"/>
            <a:ext cx="10668000" cy="4356100"/>
          </a:xfrm>
        </p:spPr>
        <p:txBody>
          <a:bodyPr vert="horz" lIns="91440" tIns="45720" rIns="91440" bIns="45720" rtlCol="0">
            <a:normAutofit lnSpcReduction="10000"/>
          </a:bodyPr>
          <a:lstStyle/>
          <a:p>
            <a:pPr>
              <a:lnSpc>
                <a:spcPct val="95000"/>
              </a:lnSpc>
            </a:pPr>
            <a:r>
              <a:rPr lang="en-US" sz="2400" dirty="0">
                <a:ea typeface="+mn-ea"/>
                <a:cs typeface="+mn-cs"/>
              </a:rPr>
              <a:t>Disability is a natural part of the human experience and in no way diminishes the right of individuals to:</a:t>
            </a:r>
          </a:p>
          <a:p>
            <a:pPr marL="1437894" lvl="1" indent="-457200">
              <a:lnSpc>
                <a:spcPct val="95000"/>
              </a:lnSpc>
              <a:buFont typeface="Arial" panose="020B0604020202020204" pitchFamily="34" charset="0"/>
              <a:buChar char="•"/>
            </a:pPr>
            <a:r>
              <a:rPr lang="en-US" sz="2400" dirty="0">
                <a:ea typeface="+mn-ea"/>
                <a:cs typeface="+mn-cs"/>
              </a:rPr>
              <a:t>live independently;</a:t>
            </a:r>
          </a:p>
          <a:p>
            <a:pPr marL="1437894" lvl="1" indent="-457200">
              <a:lnSpc>
                <a:spcPct val="95000"/>
              </a:lnSpc>
              <a:buFont typeface="Arial" panose="020B0604020202020204" pitchFamily="34" charset="0"/>
              <a:buChar char="•"/>
            </a:pPr>
            <a:r>
              <a:rPr lang="en-US" sz="2400" dirty="0">
                <a:ea typeface="+mn-ea"/>
                <a:cs typeface="+mn-cs"/>
              </a:rPr>
              <a:t>enjoy self-determination and make choices;</a:t>
            </a:r>
          </a:p>
          <a:p>
            <a:pPr marL="1437894" lvl="1" indent="-457200">
              <a:lnSpc>
                <a:spcPct val="95000"/>
              </a:lnSpc>
              <a:buFont typeface="Arial" panose="020B0604020202020204" pitchFamily="34" charset="0"/>
              <a:buChar char="•"/>
            </a:pPr>
            <a:r>
              <a:rPr lang="en-US" sz="2400" dirty="0">
                <a:ea typeface="+mn-ea"/>
                <a:cs typeface="+mn-cs"/>
              </a:rPr>
              <a:t>benefit from an education;</a:t>
            </a:r>
          </a:p>
          <a:p>
            <a:pPr marL="1437894" lvl="1" indent="-457200">
              <a:lnSpc>
                <a:spcPct val="95000"/>
              </a:lnSpc>
              <a:buFont typeface="Arial" panose="020B0604020202020204" pitchFamily="34" charset="0"/>
              <a:buChar char="•"/>
            </a:pPr>
            <a:r>
              <a:rPr lang="en-US" sz="2400" dirty="0">
                <a:ea typeface="+mn-ea"/>
                <a:cs typeface="+mn-cs"/>
              </a:rPr>
              <a:t>pursue meaningful careers; and</a:t>
            </a:r>
          </a:p>
          <a:p>
            <a:pPr marL="1437894" lvl="1" indent="-457200">
              <a:lnSpc>
                <a:spcPct val="95000"/>
              </a:lnSpc>
              <a:buFont typeface="Arial" panose="020B0604020202020204" pitchFamily="34" charset="0"/>
              <a:buChar char="•"/>
            </a:pPr>
            <a:r>
              <a:rPr lang="en-US" sz="2400" dirty="0">
                <a:ea typeface="+mn-ea"/>
                <a:cs typeface="+mn-cs"/>
              </a:rPr>
              <a:t>enjoy full inclusion and integration in the economic, political, social, cultural, and educational mainstream of society in the United States.</a:t>
            </a:r>
          </a:p>
          <a:p>
            <a:pPr>
              <a:lnSpc>
                <a:spcPct val="95000"/>
              </a:lnSpc>
            </a:pPr>
            <a:endParaRPr lang="en-US" sz="2400" dirty="0">
              <a:ea typeface="+mn-ea"/>
              <a:cs typeface="+mn-cs"/>
            </a:endParaRPr>
          </a:p>
          <a:p>
            <a:pPr marL="457200" lvl="1" indent="0">
              <a:lnSpc>
                <a:spcPct val="95000"/>
              </a:lnSpc>
              <a:buNone/>
            </a:pPr>
            <a:r>
              <a:rPr lang="en-US" sz="2400" i="1" dirty="0">
                <a:ea typeface="+mn-ea"/>
                <a:cs typeface="+mn-cs"/>
              </a:rPr>
              <a:t>Public Law 108-364</a:t>
            </a:r>
          </a:p>
        </p:txBody>
      </p:sp>
    </p:spTree>
    <p:extLst>
      <p:ext uri="{BB962C8B-B14F-4D97-AF65-F5344CB8AC3E}">
        <p14:creationId xmlns:p14="http://schemas.microsoft.com/office/powerpoint/2010/main" val="400214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2529840" y="2395728"/>
            <a:ext cx="3322320" cy="606026"/>
          </a:xfrm>
        </p:spPr>
        <p:txBody>
          <a:bodyPr>
            <a:normAutofit/>
          </a:bodyPr>
          <a:lstStyle/>
          <a:p>
            <a:pPr marL="0" indent="0">
              <a:buNone/>
            </a:pPr>
            <a:r>
              <a:rPr lang="en-US" sz="2800" b="1" dirty="0">
                <a:solidFill>
                  <a:schemeClr val="accent6">
                    <a:lumMod val="75000"/>
                  </a:schemeClr>
                </a:solidFill>
              </a:rPr>
              <a:t>Hope</a:t>
            </a:r>
          </a:p>
        </p:txBody>
      </p:sp>
      <p:sp>
        <p:nvSpPr>
          <p:cNvPr id="4" name="Content Placeholder 3"/>
          <p:cNvSpPr>
            <a:spLocks noGrp="1"/>
          </p:cNvSpPr>
          <p:nvPr>
            <p:ph sz="half" idx="2"/>
          </p:nvPr>
        </p:nvSpPr>
        <p:spPr>
          <a:xfrm>
            <a:off x="2529840" y="3288371"/>
            <a:ext cx="3322320" cy="2847253"/>
          </a:xfrm>
        </p:spPr>
        <p:txBody>
          <a:bodyPr>
            <a:normAutofit fontScale="70000" lnSpcReduction="20000"/>
          </a:bodyPr>
          <a:lstStyle/>
          <a:p>
            <a:r>
              <a:rPr lang="en-US" sz="3200" dirty="0"/>
              <a:t>Pass</a:t>
            </a:r>
          </a:p>
          <a:p>
            <a:r>
              <a:rPr lang="en-US" sz="3200" dirty="0"/>
              <a:t>Strong</a:t>
            </a:r>
          </a:p>
          <a:p>
            <a:r>
              <a:rPr lang="en-US" sz="3200" dirty="0"/>
              <a:t>Independent </a:t>
            </a:r>
          </a:p>
          <a:p>
            <a:r>
              <a:rPr lang="en-US" sz="3200" dirty="0"/>
              <a:t>Resilient </a:t>
            </a:r>
          </a:p>
          <a:p>
            <a:r>
              <a:rPr lang="en-US" sz="3200" dirty="0"/>
              <a:t>Ability </a:t>
            </a:r>
          </a:p>
          <a:p>
            <a:r>
              <a:rPr lang="en-US" sz="3200" dirty="0"/>
              <a:t>Lovable </a:t>
            </a:r>
          </a:p>
          <a:p>
            <a:r>
              <a:rPr lang="en-US" sz="3200" dirty="0"/>
              <a:t>Hopeful </a:t>
            </a:r>
          </a:p>
          <a:p>
            <a:endParaRPr lang="en-US" sz="2800" dirty="0"/>
          </a:p>
          <a:p>
            <a:endParaRPr lang="en-US" sz="2800" dirty="0"/>
          </a:p>
        </p:txBody>
      </p:sp>
      <p:sp>
        <p:nvSpPr>
          <p:cNvPr id="3" name="Text Placeholder 2">
            <a:extLst>
              <a:ext uri="{FF2B5EF4-FFF2-40B4-BE49-F238E27FC236}">
                <a16:creationId xmlns:a16="http://schemas.microsoft.com/office/drawing/2014/main" id="{69C48B40-9D88-4B32-98C6-7E66BE8D4063}"/>
              </a:ext>
            </a:extLst>
          </p:cNvPr>
          <p:cNvSpPr>
            <a:spLocks noGrp="1"/>
          </p:cNvSpPr>
          <p:nvPr>
            <p:ph type="body" sz="quarter" idx="3"/>
          </p:nvPr>
        </p:nvSpPr>
        <p:spPr>
          <a:xfrm>
            <a:off x="7579360" y="2395728"/>
            <a:ext cx="3082544" cy="606026"/>
          </a:xfrm>
        </p:spPr>
        <p:txBody>
          <a:bodyPr>
            <a:normAutofit/>
          </a:bodyPr>
          <a:lstStyle/>
          <a:p>
            <a:r>
              <a:rPr lang="en-US" sz="2800" b="1" dirty="0">
                <a:solidFill>
                  <a:schemeClr val="accent6">
                    <a:lumMod val="75000"/>
                  </a:schemeClr>
                </a:solidFill>
              </a:rPr>
              <a:t>Fear</a:t>
            </a:r>
          </a:p>
        </p:txBody>
      </p:sp>
      <p:sp>
        <p:nvSpPr>
          <p:cNvPr id="5" name="Content Placeholder 4"/>
          <p:cNvSpPr>
            <a:spLocks noGrp="1"/>
          </p:cNvSpPr>
          <p:nvPr>
            <p:ph sz="quarter" idx="4"/>
          </p:nvPr>
        </p:nvSpPr>
        <p:spPr>
          <a:xfrm>
            <a:off x="7447280" y="3288370"/>
            <a:ext cx="3226818" cy="2847253"/>
          </a:xfrm>
        </p:spPr>
        <p:txBody>
          <a:bodyPr>
            <a:normAutofit fontScale="77500" lnSpcReduction="20000"/>
          </a:bodyPr>
          <a:lstStyle/>
          <a:p>
            <a:r>
              <a:rPr lang="en-US" sz="2800" dirty="0"/>
              <a:t>Fail</a:t>
            </a:r>
          </a:p>
          <a:p>
            <a:r>
              <a:rPr lang="en-US" sz="2800" dirty="0"/>
              <a:t>Weak</a:t>
            </a:r>
          </a:p>
          <a:p>
            <a:r>
              <a:rPr lang="en-US" sz="2800" dirty="0"/>
              <a:t>Dependent </a:t>
            </a:r>
          </a:p>
          <a:p>
            <a:r>
              <a:rPr lang="en-US" sz="2800" dirty="0"/>
              <a:t>Inflexible </a:t>
            </a:r>
          </a:p>
          <a:p>
            <a:r>
              <a:rPr lang="en-US" sz="2800" dirty="0"/>
              <a:t>Disability </a:t>
            </a:r>
          </a:p>
          <a:p>
            <a:r>
              <a:rPr lang="en-US" sz="2800" dirty="0"/>
              <a:t>Repulsive </a:t>
            </a:r>
          </a:p>
          <a:p>
            <a:r>
              <a:rPr lang="en-US" sz="2800" dirty="0"/>
              <a:t>Hopeless </a:t>
            </a:r>
          </a:p>
          <a:p>
            <a:endParaRPr lang="en-US" sz="2800" dirty="0"/>
          </a:p>
        </p:txBody>
      </p:sp>
      <p:sp>
        <p:nvSpPr>
          <p:cNvPr id="2" name="Title 1"/>
          <p:cNvSpPr>
            <a:spLocks noGrp="1"/>
          </p:cNvSpPr>
          <p:nvPr>
            <p:ph type="title"/>
          </p:nvPr>
        </p:nvSpPr>
        <p:spPr>
          <a:xfrm>
            <a:off x="1530098" y="1374596"/>
            <a:ext cx="9144000" cy="877824"/>
          </a:xfrm>
        </p:spPr>
        <p:txBody>
          <a:bodyPr>
            <a:normAutofit/>
          </a:bodyPr>
          <a:lstStyle/>
          <a:p>
            <a:r>
              <a:rPr lang="en-US" sz="4400" dirty="0"/>
              <a:t>Give (and Get) Purpose</a:t>
            </a:r>
          </a:p>
        </p:txBody>
      </p:sp>
    </p:spTree>
    <p:extLst>
      <p:ext uri="{BB962C8B-B14F-4D97-AF65-F5344CB8AC3E}">
        <p14:creationId xmlns:p14="http://schemas.microsoft.com/office/powerpoint/2010/main" val="3434432815"/>
      </p:ext>
    </p:extLst>
  </p:cSld>
  <p:clrMapOvr>
    <a:masterClrMapping/>
  </p:clrMapOvr>
</p:sld>
</file>

<file path=ppt/theme/theme1.xml><?xml version="1.0" encoding="utf-8"?>
<a:theme xmlns:a="http://schemas.openxmlformats.org/drawingml/2006/main" name="PrismaticVTI">
  <a:themeElements>
    <a:clrScheme name="AnalogousFromDarkSeedLeftStep">
      <a:dk1>
        <a:srgbClr val="000000"/>
      </a:dk1>
      <a:lt1>
        <a:srgbClr val="FFFFFF"/>
      </a:lt1>
      <a:dk2>
        <a:srgbClr val="161734"/>
      </a:dk2>
      <a:lt2>
        <a:srgbClr val="F0F3F2"/>
      </a:lt2>
      <a:accent1>
        <a:srgbClr val="C34D79"/>
      </a:accent1>
      <a:accent2>
        <a:srgbClr val="B13B98"/>
      </a:accent2>
      <a:accent3>
        <a:srgbClr val="AB4DC3"/>
      </a:accent3>
      <a:accent4>
        <a:srgbClr val="673BB1"/>
      </a:accent4>
      <a:accent5>
        <a:srgbClr val="4D51C3"/>
      </a:accent5>
      <a:accent6>
        <a:srgbClr val="3B71B1"/>
      </a:accent6>
      <a:hlink>
        <a:srgbClr val="6455C6"/>
      </a:hlink>
      <a:folHlink>
        <a:srgbClr val="7F7F7F"/>
      </a:folHlink>
    </a:clrScheme>
    <a:fontScheme name="Custom 166">
      <a:majorFont>
        <a:latin typeface="Aharon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ismaticVTI" id="{DA44D624-A564-4DE8-8446-0CD5C485C979}" vid="{8B2B1550-B69C-4156-BAEC-B2E559F94B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1201</TotalTime>
  <Words>1410</Words>
  <Application>Microsoft Office PowerPoint</Application>
  <PresentationFormat>Widescreen</PresentationFormat>
  <Paragraphs>191</Paragraphs>
  <Slides>38</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Aharoni</vt:lpstr>
      <vt:lpstr>Arial</vt:lpstr>
      <vt:lpstr>Arial Black</vt:lpstr>
      <vt:lpstr>Avenir Next LT Pro</vt:lpstr>
      <vt:lpstr>Calibri</vt:lpstr>
      <vt:lpstr>PrismaticVTI</vt:lpstr>
      <vt:lpstr>Across the Table: Strategies and Solutions for Living in a Collective Community</vt:lpstr>
      <vt:lpstr>Knowledge has power and controls access to opportunity and advancement. </vt:lpstr>
      <vt:lpstr>Why Am I Here Today?</vt:lpstr>
      <vt:lpstr>“She won’t and can’t be successful.”</vt:lpstr>
      <vt:lpstr>Me: Why Me?  Me: Why Not Me?</vt:lpstr>
      <vt:lpstr>START AT THE  BEGINNING</vt:lpstr>
      <vt:lpstr>Point A to Point B</vt:lpstr>
      <vt:lpstr>Disability is Natural</vt:lpstr>
      <vt:lpstr>Give (and Get) Purpose</vt:lpstr>
      <vt:lpstr>I’ll Never Be Alone  Every 1 in 4 or 26%</vt:lpstr>
      <vt:lpstr>Assistive Technology</vt:lpstr>
      <vt:lpstr>What it means to me</vt:lpstr>
      <vt:lpstr>Low Tech Solutions</vt:lpstr>
      <vt:lpstr>Smart Home Technology </vt:lpstr>
      <vt:lpstr>Home Assistants</vt:lpstr>
      <vt:lpstr>Everyday  Living</vt:lpstr>
      <vt:lpstr>Home Security</vt:lpstr>
      <vt:lpstr>Door Lock</vt:lpstr>
      <vt:lpstr>Garage Door</vt:lpstr>
      <vt:lpstr>AT for  Work</vt:lpstr>
      <vt:lpstr>Home Office </vt:lpstr>
      <vt:lpstr>Voice Dictation and Microphone </vt:lpstr>
      <vt:lpstr>Button Switch</vt:lpstr>
      <vt:lpstr>Joystick Access  Ultra Light Switch</vt:lpstr>
      <vt:lpstr>Telepresence Robot</vt:lpstr>
      <vt:lpstr>Flexible Work Practices</vt:lpstr>
      <vt:lpstr>The Battle to Work from Home</vt:lpstr>
      <vt:lpstr>The Importance of Understanding Disability</vt:lpstr>
      <vt:lpstr>NMD United, Inc.</vt:lpstr>
      <vt:lpstr>Disability EmpowHer Network</vt:lpstr>
      <vt:lpstr>Ben</vt:lpstr>
      <vt:lpstr>Dad</vt:lpstr>
      <vt:lpstr>Hope</vt:lpstr>
      <vt:lpstr>Lessons Learned  Creating My Success</vt:lpstr>
      <vt:lpstr>Life is Possible</vt:lpstr>
      <vt:lpstr>It all has value</vt:lpstr>
      <vt:lpstr>Disabled Women Make History </vt:lpstr>
      <vt:lpstr>Contact 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Persaud, Elizabeth A</dc:creator>
  <cp:lastModifiedBy>Meade, Autumn Michele Ms.</cp:lastModifiedBy>
  <cp:revision>18</cp:revision>
  <dcterms:created xsi:type="dcterms:W3CDTF">2022-04-10T19:42:25Z</dcterms:created>
  <dcterms:modified xsi:type="dcterms:W3CDTF">2022-04-18T21:22:11Z</dcterms:modified>
</cp:coreProperties>
</file>